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29"/>
  </p:notesMasterIdLst>
  <p:sldIdLst>
    <p:sldId id="393" r:id="rId5"/>
    <p:sldId id="319" r:id="rId6"/>
    <p:sldId id="401" r:id="rId7"/>
    <p:sldId id="400" r:id="rId8"/>
    <p:sldId id="407" r:id="rId9"/>
    <p:sldId id="403" r:id="rId10"/>
    <p:sldId id="404" r:id="rId11"/>
    <p:sldId id="405" r:id="rId12"/>
    <p:sldId id="406" r:id="rId13"/>
    <p:sldId id="394" r:id="rId14"/>
    <p:sldId id="399" r:id="rId15"/>
    <p:sldId id="412" r:id="rId16"/>
    <p:sldId id="398" r:id="rId17"/>
    <p:sldId id="402" r:id="rId18"/>
    <p:sldId id="410" r:id="rId19"/>
    <p:sldId id="411" r:id="rId20"/>
    <p:sldId id="344" r:id="rId21"/>
    <p:sldId id="408" r:id="rId22"/>
    <p:sldId id="397" r:id="rId23"/>
    <p:sldId id="358" r:id="rId24"/>
    <p:sldId id="396" r:id="rId25"/>
    <p:sldId id="376" r:id="rId26"/>
    <p:sldId id="339" r:id="rId27"/>
    <p:sldId id="357" r:id="rId2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881"/>
    <a:srgbClr val="00A79D"/>
    <a:srgbClr val="00786E"/>
    <a:srgbClr val="17232A"/>
    <a:srgbClr val="155A89"/>
    <a:srgbClr val="1E84C6"/>
    <a:srgbClr val="202F38"/>
    <a:srgbClr val="BD68C4"/>
    <a:srgbClr val="A87DAF"/>
    <a:srgbClr val="45A3E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82" autoAdjust="0"/>
    <p:restoredTop sz="69982" autoAdjust="0"/>
  </p:normalViewPr>
  <p:slideViewPr>
    <p:cSldViewPr snapToGrid="0" snapToObjects="1">
      <p:cViewPr varScale="1">
        <p:scale>
          <a:sx n="88" d="100"/>
          <a:sy n="88" d="100"/>
        </p:scale>
        <p:origin x="-880" y="-96"/>
      </p:cViewPr>
      <p:guideLst>
        <p:guide orient="horz" pos="698"/>
        <p:guide orient="horz" pos="1765"/>
        <p:guide orient="horz" pos="2024"/>
        <p:guide pos="2880"/>
        <p:guide pos="594"/>
        <p:guide pos="5472"/>
        <p:guide pos="1158"/>
        <p:guide pos="4614"/>
      </p:guideLst>
    </p:cSldViewPr>
  </p:slideViewPr>
  <p:notesTextViewPr>
    <p:cViewPr>
      <p:scale>
        <a:sx n="100" d="100"/>
        <a:sy n="100" d="100"/>
      </p:scale>
      <p:origin x="0" y="0"/>
    </p:cViewPr>
  </p:notesTextViewPr>
  <p:sorterViewPr>
    <p:cViewPr>
      <p:scale>
        <a:sx n="188" d="100"/>
        <a:sy n="188" d="100"/>
      </p:scale>
      <p:origin x="0" y="11232"/>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notesMaster" Target="notesMasters/notesMaster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47E9F9-6557-4923-BE10-1C342566E3EE}" type="datetimeFigureOut">
              <a:rPr lang="en-US" smtClean="0"/>
              <a:t>8/22/16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9B87A38-3CEC-41F8-9B8A-7D549F200228}" type="slidenum">
              <a:rPr lang="en-US" smtClean="0"/>
              <a:t>‹#›</a:t>
            </a:fld>
            <a:endParaRPr lang="en-US"/>
          </a:p>
        </p:txBody>
      </p:sp>
    </p:spTree>
    <p:extLst>
      <p:ext uri="{BB962C8B-B14F-4D97-AF65-F5344CB8AC3E}">
        <p14:creationId xmlns:p14="http://schemas.microsoft.com/office/powerpoint/2010/main" val="1796296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a:t>
            </a:fld>
            <a:endParaRPr lang="en-US"/>
          </a:p>
        </p:txBody>
      </p:sp>
    </p:spTree>
    <p:extLst>
      <p:ext uri="{BB962C8B-B14F-4D97-AF65-F5344CB8AC3E}">
        <p14:creationId xmlns:p14="http://schemas.microsoft.com/office/powerpoint/2010/main" val="36430126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17</a:t>
            </a:fld>
            <a:endParaRPr lang="en-US"/>
          </a:p>
        </p:txBody>
      </p:sp>
    </p:spTree>
    <p:extLst>
      <p:ext uri="{BB962C8B-B14F-4D97-AF65-F5344CB8AC3E}">
        <p14:creationId xmlns:p14="http://schemas.microsoft.com/office/powerpoint/2010/main" val="2138701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ct val="25000"/>
            </a:pPr>
            <a:r>
              <a:rPr lang="en-US" sz="1200" baseline="0" dirty="0" smtClean="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200" baseline="0" dirty="0" smtClean="0">
                <a:solidFill>
                  <a:schemeClr val="dk1"/>
                </a:solidFill>
                <a:latin typeface="Verdana"/>
                <a:ea typeface="Verdana"/>
                <a:cs typeface="Verdana"/>
                <a:sym typeface="Verdana"/>
              </a:rPr>
              <a:t>As you can see in this survey of over a thousand developers, </a:t>
            </a:r>
            <a:r>
              <a:rPr lang="en-US" sz="1200" baseline="0" dirty="0" err="1" smtClean="0">
                <a:solidFill>
                  <a:schemeClr val="dk1"/>
                </a:solidFill>
                <a:latin typeface="Verdana"/>
                <a:ea typeface="Verdana"/>
                <a:cs typeface="Verdana"/>
                <a:sym typeface="Verdana"/>
              </a:rPr>
              <a:t>devs</a:t>
            </a:r>
            <a:r>
              <a:rPr lang="en-US" sz="1200" baseline="0" dirty="0" smtClean="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200" baseline="0" dirty="0" smtClean="0">
              <a:solidFill>
                <a:schemeClr val="dk1"/>
              </a:solidFill>
              <a:latin typeface="Verdana"/>
              <a:ea typeface="Verdana"/>
              <a:cs typeface="Verdana"/>
              <a:sym typeface="Verdana"/>
            </a:endParaRPr>
          </a:p>
          <a:p>
            <a:pPr>
              <a:buClr>
                <a:schemeClr val="dk1"/>
              </a:buClr>
              <a:buSzPct val="25000"/>
            </a:pPr>
            <a:endParaRPr lang="en-US" sz="1200" dirty="0" smtClean="0">
              <a:solidFill>
                <a:schemeClr val="dk1"/>
              </a:solidFill>
              <a:latin typeface="Verdana"/>
              <a:ea typeface="Verdana"/>
              <a:cs typeface="Verdana"/>
              <a:sym typeface="Verdana"/>
            </a:endParaRPr>
          </a:p>
          <a:p>
            <a:pPr>
              <a:buClr>
                <a:schemeClr val="dk1"/>
              </a:buClr>
              <a:buSzPct val="25000"/>
            </a:pPr>
            <a:r>
              <a:rPr lang="en-US" sz="1200" dirty="0" smtClean="0">
                <a:solidFill>
                  <a:schemeClr val="dk1"/>
                </a:solidFill>
                <a:latin typeface="Verdana"/>
                <a:ea typeface="Verdana"/>
                <a:cs typeface="Verdana"/>
                <a:sym typeface="Verdana"/>
              </a:rPr>
              <a:t>http://</a:t>
            </a:r>
            <a:r>
              <a:rPr lang="en-US" sz="1200" dirty="0" err="1" smtClean="0">
                <a:solidFill>
                  <a:schemeClr val="dk1"/>
                </a:solidFill>
                <a:latin typeface="Verdana"/>
                <a:ea typeface="Verdana"/>
                <a:cs typeface="Verdana"/>
                <a:sym typeface="Verdana"/>
              </a:rPr>
              <a:t>readwrite.com</a:t>
            </a:r>
            <a:r>
              <a:rPr lang="en-US" sz="1200" dirty="0" smtClean="0">
                <a:solidFill>
                  <a:schemeClr val="dk1"/>
                </a:solidFill>
                <a:latin typeface="Verdana"/>
                <a:ea typeface="Verdana"/>
                <a:cs typeface="Verdana"/>
                <a:sym typeface="Verdana"/>
              </a:rPr>
              <a:t>/2013/04/25/how-software-developers-really-spend-their-time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r>
              <a:rPr lang="en" sz="1200" dirty="0" smtClean="0">
                <a:solidFill>
                  <a:schemeClr val="dk1"/>
                </a:solidFill>
              </a:rPr>
              <a:t>Cloud Native Apps </a:t>
            </a:r>
            <a:r>
              <a:rPr lang="en" sz="1200" baseline="0" dirty="0" smtClean="0">
                <a:solidFill>
                  <a:schemeClr val="dk1"/>
                </a:solidFill>
              </a:rPr>
              <a:t> are apps that bring together concepts like microservices, anti-fragile, 12-factor, stateless applications.</a:t>
            </a:r>
          </a:p>
          <a:p>
            <a:pPr>
              <a:spcBef>
                <a:spcPts val="0"/>
              </a:spcBef>
            </a:pPr>
            <a:endParaRPr lang="en" sz="1200" dirty="0" smtClean="0">
              <a:solidFill>
                <a:schemeClr val="dk1"/>
              </a:solidFill>
            </a:endParaRPr>
          </a:p>
          <a:p>
            <a:r>
              <a:rPr lang="en-US" sz="1200" kern="1200" baseline="0" dirty="0" smtClean="0">
                <a:solidFill>
                  <a:schemeClr val="tx1"/>
                </a:solidFill>
                <a:latin typeface="+mn-lt"/>
                <a:ea typeface="+mn-ea"/>
                <a:cs typeface="+mn-cs"/>
              </a:rPr>
              <a:t>CLOUD NATIVE is the coming together of tools, frameworks and building modern software on a cloud infrastructure</a:t>
            </a:r>
            <a:endParaRPr lang="en-US" sz="1200" dirty="0" smtClean="0"/>
          </a:p>
          <a:p>
            <a:pPr marL="457200" marR="0" lvl="0" indent="-292100" algn="l" rtl="0">
              <a:spcBef>
                <a:spcPts val="0"/>
              </a:spcBef>
              <a:buClr>
                <a:schemeClr val="dk1"/>
              </a:buClr>
              <a:buSzPct val="100000"/>
              <a:buFont typeface="Arial"/>
              <a:buChar char="●"/>
            </a:pPr>
            <a:endParaRPr lang="en" sz="1200" dirty="0" smtClean="0">
              <a:solidFill>
                <a:schemeClr val="dk1"/>
              </a:solidFill>
            </a:endParaRP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11</a:t>
            </a:fld>
            <a:endParaRPr lang="en-US"/>
          </a:p>
        </p:txBody>
      </p:sp>
    </p:spTree>
    <p:extLst>
      <p:ext uri="{BB962C8B-B14F-4D97-AF65-F5344CB8AC3E}">
        <p14:creationId xmlns:p14="http://schemas.microsoft.com/office/powerpoint/2010/main" val="2982058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728351486"/>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0943818"/>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8244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71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51880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accent3"/>
              </a:solidFill>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16978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chemeClr val="accent5"/>
                </a:solidFill>
                <a:cs typeface="Arial" charset="0"/>
              </a:rPr>
              <a:t>A NEW PLATFORM </a:t>
            </a:r>
            <a:r>
              <a:rPr lang="en-US" dirty="0" smtClean="0">
                <a:solidFill>
                  <a:schemeClr val="accent1"/>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1437985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9541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6828753"/>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algn="l"/>
            <a:r>
              <a:rPr lang="en-US" sz="600" dirty="0" smtClean="0">
                <a:solidFill>
                  <a:schemeClr val="bg1">
                    <a:lumMod val="50000"/>
                  </a:schemeClr>
                </a:solidFill>
                <a:latin typeface="Arial"/>
                <a:cs typeface="Arial"/>
              </a:rPr>
              <a:t>© Copyright 2015 Pivotal.</a:t>
            </a:r>
            <a:r>
              <a:rPr lang="en-US" sz="600" baseline="0" dirty="0" smtClean="0">
                <a:solidFill>
                  <a:schemeClr val="bg1">
                    <a:lumMod val="50000"/>
                  </a:schemeClr>
                </a:solidFill>
                <a:latin typeface="Arial"/>
                <a:cs typeface="Arial"/>
              </a:rPr>
              <a:t> </a:t>
            </a:r>
            <a:r>
              <a:rPr lang="en-US" sz="600" dirty="0" smtClean="0">
                <a:solidFill>
                  <a:schemeClr val="bg1">
                    <a:lumMod val="50000"/>
                  </a:schemeClr>
                </a:solidFill>
                <a:latin typeface="Arial"/>
                <a:cs typeface="Arial"/>
              </a:rPr>
              <a:t>All rights reserved.</a:t>
            </a:r>
            <a:endParaRPr lang="en-US" sz="600" dirty="0">
              <a:solidFill>
                <a:schemeClr val="bg1">
                  <a:lumMod val="50000"/>
                </a:scheme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95339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519775732"/>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0690114"/>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918645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428489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543670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38221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1309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059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773392056"/>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70" r:id="rId2"/>
    <p:sldLayoutId id="2147493465" r:id="rId3"/>
    <p:sldLayoutId id="2147493472" r:id="rId4"/>
    <p:sldLayoutId id="2147493473" r:id="rId5"/>
    <p:sldLayoutId id="2147493457" r:id="rId6"/>
    <p:sldLayoutId id="2147493466" r:id="rId7"/>
    <p:sldLayoutId id="2147493459" r:id="rId8"/>
    <p:sldLayoutId id="2147493468" r:id="rId9"/>
    <p:sldLayoutId id="2147493469" r:id="rId10"/>
    <p:sldLayoutId id="2147493460" r:id="rId11"/>
    <p:sldLayoutId id="2147493461" r:id="rId12"/>
    <p:sldLayoutId id="2147493464" r:id="rId13"/>
    <p:sldLayoutId id="2147493467" r:id="rId14"/>
    <p:sldLayoutId id="2147493471" r:id="rId15"/>
    <p:sldLayoutId id="2147493474" r:id="rId16"/>
    <p:sldLayoutId id="2147493475" r:id="rId17"/>
    <p:sldLayoutId id="2147493476" r:id="rId18"/>
    <p:sldLayoutId id="2147493477" r:id="rId19"/>
    <p:sldLayoutId id="2147493479" r:id="rId20"/>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mailto:syo@pivotal.io" TargetMode="Externa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9" Type="http://schemas.openxmlformats.org/officeDocument/2006/relationships/image" Target="../media/image24.png"/><Relationship Id="rId20" Type="http://schemas.openxmlformats.org/officeDocument/2006/relationships/image" Target="../media/image35.png"/><Relationship Id="rId21" Type="http://schemas.openxmlformats.org/officeDocument/2006/relationships/image" Target="../media/image36.png"/><Relationship Id="rId22" Type="http://schemas.openxmlformats.org/officeDocument/2006/relationships/image" Target="../media/image37.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1.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3.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4.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8.png"/><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46.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projects.spring.io/spring-cloud" TargetMode="External"/><Relationship Id="rId5"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eg"/><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4" Type="http://schemas.openxmlformats.org/officeDocument/2006/relationships/image" Target="../media/image49.emf"/><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hyperlink" Target="https://docs.pivotal.io/pivotalcf/devguide/services/user-provided.html" TargetMode="External"/><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13.emf"/><Relationship Id="rId8" Type="http://schemas.openxmlformats.org/officeDocument/2006/relationships/image" Target="../media/image14.emf"/><Relationship Id="rId9" Type="http://schemas.openxmlformats.org/officeDocument/2006/relationships/image" Target="../media/image15.emf"/><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7.jpeg"/><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8.png"/><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276274"/>
            <a:ext cx="8503920" cy="369332"/>
          </a:xfrm>
          <a:prstGeom prst="rect">
            <a:avLst/>
          </a:prstGeom>
          <a:noFill/>
        </p:spPr>
        <p:txBody>
          <a:bodyPr wrap="square" rtlCol="0">
            <a:spAutoFit/>
          </a:bodyPr>
          <a:lstStyle/>
          <a:p>
            <a:r>
              <a:rPr lang="en-US" b="1" dirty="0" smtClean="0"/>
              <a:t>Presenter Instructions</a:t>
            </a:r>
            <a:endParaRPr lang="en-US" b="1" dirty="0"/>
          </a:p>
        </p:txBody>
      </p:sp>
      <p:sp>
        <p:nvSpPr>
          <p:cNvPr id="3" name="TextBox 2"/>
          <p:cNvSpPr txBox="1"/>
          <p:nvPr/>
        </p:nvSpPr>
        <p:spPr>
          <a:xfrm>
            <a:off x="304800" y="768519"/>
            <a:ext cx="5293360" cy="1169551"/>
          </a:xfrm>
          <a:prstGeom prst="rect">
            <a:avLst/>
          </a:prstGeom>
          <a:noFill/>
        </p:spPr>
        <p:txBody>
          <a:bodyPr wrap="square" rtlCol="0">
            <a:spAutoFit/>
          </a:bodyPr>
          <a:lstStyle/>
          <a:p>
            <a:r>
              <a:rPr lang="en-US" sz="1400" dirty="0" smtClean="0"/>
              <a:t>Intended audience: App </a:t>
            </a:r>
            <a:r>
              <a:rPr lang="en-US" sz="1400" dirty="0" err="1" smtClean="0"/>
              <a:t>Dev</a:t>
            </a:r>
            <a:endParaRPr lang="en-US" sz="1400" dirty="0" smtClean="0"/>
          </a:p>
          <a:p>
            <a:r>
              <a:rPr lang="en-US" sz="1400" dirty="0" smtClean="0"/>
              <a:t>Duration:</a:t>
            </a:r>
          </a:p>
          <a:p>
            <a:endParaRPr lang="en-US" sz="1400" dirty="0" smtClean="0"/>
          </a:p>
          <a:p>
            <a:endParaRPr lang="en-US" sz="1400" dirty="0" smtClean="0"/>
          </a:p>
          <a:p>
            <a:endParaRPr lang="en-US" sz="1400" dirty="0" smtClean="0"/>
          </a:p>
        </p:txBody>
      </p:sp>
      <p:sp>
        <p:nvSpPr>
          <p:cNvPr id="5" name="TextBox 4"/>
          <p:cNvSpPr txBox="1"/>
          <p:nvPr/>
        </p:nvSpPr>
        <p:spPr>
          <a:xfrm>
            <a:off x="7041045" y="276274"/>
            <a:ext cx="1913433" cy="2308324"/>
          </a:xfrm>
          <a:prstGeom prst="rect">
            <a:avLst/>
          </a:prstGeom>
          <a:solidFill>
            <a:schemeClr val="accent5"/>
          </a:solidFill>
        </p:spPr>
        <p:txBody>
          <a:bodyPr wrap="square" rtlCol="0">
            <a:spAutoFit/>
          </a:bodyPr>
          <a:lstStyle/>
          <a:p>
            <a:pPr algn="ctr"/>
            <a:r>
              <a:rPr lang="en-US" sz="1200" b="1" dirty="0" smtClean="0"/>
              <a:t>RESOURCES</a:t>
            </a:r>
          </a:p>
          <a:p>
            <a:endParaRPr lang="en-US" sz="1200" b="1" dirty="0"/>
          </a:p>
          <a:p>
            <a:r>
              <a:rPr lang="en-US" sz="1200" b="1" dirty="0" smtClean="0"/>
              <a:t>Contributors:</a:t>
            </a:r>
            <a:endParaRPr lang="en-US" sz="1200" dirty="0" smtClean="0"/>
          </a:p>
          <a:p>
            <a:r>
              <a:rPr lang="en-US" sz="1200" dirty="0" smtClean="0"/>
              <a:t>Sani Chabi Yo</a:t>
            </a:r>
          </a:p>
          <a:p>
            <a:r>
              <a:rPr lang="en-US" sz="1200" dirty="0" smtClean="0"/>
              <a:t>Kamala </a:t>
            </a:r>
            <a:r>
              <a:rPr lang="en-US" sz="1200" dirty="0" err="1" smtClean="0"/>
              <a:t>Dasika</a:t>
            </a:r>
            <a:endParaRPr lang="en-US" sz="1200" dirty="0" smtClean="0"/>
          </a:p>
          <a:p>
            <a:r>
              <a:rPr lang="en-US" sz="1200" dirty="0" smtClean="0"/>
              <a:t>Ben </a:t>
            </a:r>
            <a:r>
              <a:rPr lang="en-US" sz="1200" dirty="0" err="1" smtClean="0"/>
              <a:t>Laplanche</a:t>
            </a:r>
            <a:endParaRPr lang="en-US" sz="1200" dirty="0" smtClean="0"/>
          </a:p>
          <a:p>
            <a:endParaRPr lang="en-US" sz="1200" dirty="0"/>
          </a:p>
          <a:p>
            <a:r>
              <a:rPr lang="en-US" sz="1200" b="1" dirty="0" smtClean="0"/>
              <a:t>Slack: </a:t>
            </a:r>
          </a:p>
          <a:p>
            <a:r>
              <a:rPr lang="en-US" sz="1200" dirty="0" smtClean="0"/>
              <a:t>#</a:t>
            </a:r>
            <a:r>
              <a:rPr lang="en-US" sz="1200" dirty="0" err="1" smtClean="0"/>
              <a:t>sme</a:t>
            </a:r>
            <a:r>
              <a:rPr lang="en-US" sz="1200" dirty="0" smtClean="0"/>
              <a:t>-</a:t>
            </a:r>
            <a:r>
              <a:rPr lang="en-US" sz="1200" dirty="0" err="1" smtClean="0"/>
              <a:t>pcf</a:t>
            </a:r>
            <a:r>
              <a:rPr lang="en-US" sz="1200" dirty="0" smtClean="0"/>
              <a:t>-services</a:t>
            </a:r>
          </a:p>
          <a:p>
            <a:endParaRPr lang="en-US" sz="1200" dirty="0"/>
          </a:p>
          <a:p>
            <a:r>
              <a:rPr lang="en-US" sz="1200" b="1" dirty="0" smtClean="0"/>
              <a:t>Drive:</a:t>
            </a:r>
          </a:p>
          <a:p>
            <a:r>
              <a:rPr lang="en-US" sz="1200" dirty="0" smtClean="0"/>
              <a:t>Content/Services</a:t>
            </a:r>
            <a:endParaRPr lang="en-US" sz="1200" dirty="0"/>
          </a:p>
        </p:txBody>
      </p:sp>
      <p:sp>
        <p:nvSpPr>
          <p:cNvPr id="7" name="TextBox 6"/>
          <p:cNvSpPr txBox="1"/>
          <p:nvPr/>
        </p:nvSpPr>
        <p:spPr>
          <a:xfrm>
            <a:off x="304800" y="1421399"/>
            <a:ext cx="6736246" cy="2677656"/>
          </a:xfrm>
          <a:prstGeom prst="rect">
            <a:avLst/>
          </a:prstGeom>
          <a:noFill/>
        </p:spPr>
        <p:txBody>
          <a:bodyPr wrap="square" rtlCol="0">
            <a:spAutoFit/>
          </a:bodyPr>
          <a:lstStyle/>
          <a:p>
            <a:r>
              <a:rPr lang="en-US" sz="1200" b="1" dirty="0" smtClean="0"/>
              <a:t>Storyline</a:t>
            </a:r>
          </a:p>
          <a:p>
            <a:endParaRPr lang="en-US" sz="1200" dirty="0" smtClean="0"/>
          </a:p>
          <a:p>
            <a:pPr marL="342900" indent="-342900">
              <a:buFont typeface="+mj-lt"/>
              <a:buAutoNum type="arabicPeriod"/>
            </a:pPr>
            <a:r>
              <a:rPr lang="en-US" sz="1200" dirty="0" smtClean="0"/>
              <a:t>Problems </a:t>
            </a:r>
          </a:p>
          <a:p>
            <a:pPr marL="800100" lvl="1" indent="-342900">
              <a:buFont typeface="+mj-lt"/>
              <a:buAutoNum type="alphaLcPeriod"/>
            </a:pPr>
            <a:r>
              <a:rPr lang="en-US" sz="1200" dirty="0">
                <a:solidFill>
                  <a:schemeClr val="dk1"/>
                </a:solidFill>
                <a:ea typeface="Calibri"/>
                <a:sym typeface="Calibri"/>
              </a:rPr>
              <a:t>Application developers experience long waits and manual processes in order to get access to the services </a:t>
            </a:r>
            <a:r>
              <a:rPr lang="en-US" sz="1200" dirty="0" smtClean="0">
                <a:solidFill>
                  <a:schemeClr val="dk1"/>
                </a:solidFill>
                <a:ea typeface="Calibri"/>
                <a:sym typeface="Calibri"/>
              </a:rPr>
              <a:t>they </a:t>
            </a:r>
            <a:r>
              <a:rPr lang="en-US" sz="1200" dirty="0">
                <a:solidFill>
                  <a:schemeClr val="dk1"/>
                </a:solidFill>
                <a:ea typeface="Calibri"/>
                <a:sym typeface="Calibri"/>
              </a:rPr>
              <a:t>need, as infrastructure is provisioned, installed and configured - all delaying their ability to deliver the features that the business and customers depend </a:t>
            </a:r>
            <a:r>
              <a:rPr lang="en-US" sz="1200" dirty="0" smtClean="0">
                <a:solidFill>
                  <a:schemeClr val="dk1"/>
                </a:solidFill>
                <a:ea typeface="Calibri"/>
                <a:sym typeface="Calibri"/>
              </a:rPr>
              <a:t>upon.</a:t>
            </a:r>
            <a:endParaRPr lang="en-US" sz="1200" dirty="0" smtClean="0"/>
          </a:p>
          <a:p>
            <a:pPr marL="800100" lvl="1" indent="-342900">
              <a:buFont typeface="+mj-lt"/>
              <a:buAutoNum type="alphaLcPeriod"/>
            </a:pPr>
            <a:r>
              <a:rPr lang="en-US" sz="1200" dirty="0">
                <a:solidFill>
                  <a:schemeClr val="dk1"/>
                </a:solidFill>
                <a:ea typeface="Calibri"/>
                <a:sym typeface="Calibri"/>
              </a:rPr>
              <a:t>Developers want to use new open technologies such as MySQL, Cassandra and Kafka, rather than their legacy vendor locked in offerings, but encounter barriers to entry in the form of the speed at which they can deploy something for a trial and see if it meets their use case</a:t>
            </a:r>
            <a:r>
              <a:rPr lang="en-US" sz="1200" dirty="0" smtClean="0">
                <a:solidFill>
                  <a:schemeClr val="dk1"/>
                </a:solidFill>
                <a:ea typeface="Calibri"/>
                <a:sym typeface="Calibri"/>
              </a:rPr>
              <a:t>.</a:t>
            </a:r>
            <a:endParaRPr lang="en-US" sz="1200" dirty="0" smtClean="0"/>
          </a:p>
          <a:p>
            <a:pPr marL="342900" indent="-342900">
              <a:buFont typeface="+mj-lt"/>
              <a:buAutoNum type="arabicPeriod"/>
            </a:pPr>
            <a:r>
              <a:rPr lang="en-US" sz="1200" dirty="0" smtClean="0"/>
              <a:t>Solutions </a:t>
            </a:r>
          </a:p>
          <a:p>
            <a:pPr marL="800100" lvl="1" indent="-342900">
              <a:buFont typeface="+mj-lt"/>
              <a:buAutoNum type="alphaLcPeriod"/>
            </a:pPr>
            <a:r>
              <a:rPr lang="en-US" sz="1200" dirty="0" smtClean="0">
                <a:solidFill>
                  <a:schemeClr val="dk1"/>
                </a:solidFill>
                <a:ea typeface="Calibri"/>
                <a:sym typeface="Calibri"/>
              </a:rPr>
              <a:t>A services </a:t>
            </a:r>
            <a:r>
              <a:rPr lang="en-US" sz="1200" dirty="0">
                <a:solidFill>
                  <a:schemeClr val="dk1"/>
                </a:solidFill>
                <a:ea typeface="Calibri"/>
                <a:sym typeface="Calibri"/>
              </a:rPr>
              <a:t>marketplace </a:t>
            </a:r>
            <a:r>
              <a:rPr lang="en-US" sz="1200" dirty="0" smtClean="0">
                <a:solidFill>
                  <a:schemeClr val="dk1"/>
                </a:solidFill>
                <a:ea typeface="Calibri"/>
                <a:sym typeface="Calibri"/>
              </a:rPr>
              <a:t>to provide </a:t>
            </a:r>
            <a:r>
              <a:rPr lang="en-US" sz="1200" dirty="0">
                <a:solidFill>
                  <a:schemeClr val="dk1"/>
                </a:solidFill>
                <a:ea typeface="Calibri"/>
                <a:sym typeface="Calibri"/>
              </a:rPr>
              <a:t>all of the tools and components that developers need to move fast and build awesome </a:t>
            </a:r>
            <a:r>
              <a:rPr lang="en-US" sz="1200" dirty="0" smtClean="0">
                <a:solidFill>
                  <a:schemeClr val="dk1"/>
                </a:solidFill>
                <a:ea typeface="Calibri"/>
                <a:sym typeface="Calibri"/>
              </a:rPr>
              <a:t>applications. </a:t>
            </a:r>
            <a:endParaRPr lang="en-US" sz="1200" dirty="0" smtClean="0"/>
          </a:p>
        </p:txBody>
      </p:sp>
      <p:sp>
        <p:nvSpPr>
          <p:cNvPr id="8" name="Rectangle 7"/>
          <p:cNvSpPr/>
          <p:nvPr/>
        </p:nvSpPr>
        <p:spPr>
          <a:xfrm>
            <a:off x="7041046" y="4069782"/>
            <a:ext cx="1767674" cy="830997"/>
          </a:xfrm>
          <a:prstGeom prst="rect">
            <a:avLst/>
          </a:prstGeom>
        </p:spPr>
        <p:txBody>
          <a:bodyPr wrap="square">
            <a:spAutoFit/>
          </a:bodyPr>
          <a:lstStyle/>
          <a:p>
            <a:pPr defTabSz="914400">
              <a:buSzPct val="25000"/>
            </a:pPr>
            <a:r>
              <a:rPr lang="en-US" sz="1200" b="1" dirty="0" smtClean="0">
                <a:solidFill>
                  <a:schemeClr val="dk1"/>
                </a:solidFill>
                <a:latin typeface="Arial"/>
                <a:ea typeface="Verdana"/>
                <a:cs typeface="Arial"/>
                <a:sym typeface="Verdana"/>
              </a:rPr>
              <a:t>Send any feedback and deck customizations to </a:t>
            </a:r>
            <a:r>
              <a:rPr lang="en-US" sz="1200" b="1" dirty="0" smtClean="0">
                <a:solidFill>
                  <a:schemeClr val="dk1"/>
                </a:solidFill>
                <a:latin typeface="Arial"/>
                <a:ea typeface="Verdana"/>
                <a:cs typeface="Arial"/>
                <a:sym typeface="Verdana"/>
                <a:hlinkClick r:id="rId2"/>
              </a:rPr>
              <a:t>syo@pivotal.io</a:t>
            </a:r>
            <a:endParaRPr lang="en-US" sz="1200" b="1" dirty="0">
              <a:solidFill>
                <a:schemeClr val="dk1"/>
              </a:solidFill>
              <a:latin typeface="Arial"/>
              <a:ea typeface="Verdana"/>
              <a:cs typeface="Arial"/>
              <a:sym typeface="Verdana"/>
            </a:endParaRPr>
          </a:p>
        </p:txBody>
      </p:sp>
      <p:grpSp>
        <p:nvGrpSpPr>
          <p:cNvPr id="12" name="Group 1023"/>
          <p:cNvGrpSpPr/>
          <p:nvPr/>
        </p:nvGrpSpPr>
        <p:grpSpPr>
          <a:xfrm rot="20725349">
            <a:off x="3445026" y="637674"/>
            <a:ext cx="2943365" cy="1148413"/>
            <a:chOff x="0" y="-153357"/>
            <a:chExt cx="3302961" cy="1491074"/>
          </a:xfrm>
        </p:grpSpPr>
        <p:sp>
          <p:nvSpPr>
            <p:cNvPr id="13" name="Shape 1022"/>
            <p:cNvSpPr/>
            <p:nvPr/>
          </p:nvSpPr>
          <p:spPr>
            <a:xfrm>
              <a:off x="0" y="0"/>
              <a:ext cx="2904825" cy="1131858"/>
            </a:xfrm>
            <a:prstGeom prst="roundRect">
              <a:avLst>
                <a:gd name="adj" fmla="val 15000"/>
              </a:avLst>
            </a:prstGeom>
            <a:solidFill>
              <a:srgbClr val="FFFFFF">
                <a:alpha val="77000"/>
              </a:srgbClr>
            </a:solid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defTabSz="825500">
                <a:defRPr sz="5100">
                  <a:solidFill>
                    <a:srgbClr val="C82506"/>
                  </a:solidFill>
                  <a:uFillTx/>
                  <a:latin typeface="+mn-lt"/>
                  <a:ea typeface="+mn-ea"/>
                  <a:cs typeface="+mn-cs"/>
                  <a:sym typeface="Helvetica"/>
                </a:defRPr>
              </a:lvl1pPr>
            </a:lstStyle>
            <a:p>
              <a:pPr lvl="0">
                <a:defRPr sz="1800">
                  <a:solidFill>
                    <a:srgbClr val="000000"/>
                  </a:solidFill>
                </a:defRPr>
              </a:pPr>
              <a:r>
                <a:rPr lang="en-US" sz="2400" dirty="0" smtClean="0">
                  <a:solidFill>
                    <a:srgbClr val="C82506"/>
                  </a:solidFill>
                </a:rPr>
                <a:t>Review in progress</a:t>
              </a:r>
              <a:endParaRPr sz="2400" dirty="0">
                <a:solidFill>
                  <a:srgbClr val="C82506"/>
                </a:solidFill>
              </a:endParaRPr>
            </a:p>
          </p:txBody>
        </p:sp>
        <p:pic>
          <p:nvPicPr>
            <p:cNvPr id="14" name="Picture 13"/>
            <p:cNvPicPr/>
            <p:nvPr/>
          </p:nvPicPr>
          <p:blipFill>
            <a:blip r:embed="rId3">
              <a:extLst/>
            </a:blip>
            <a:stretch>
              <a:fillRect/>
            </a:stretch>
          </p:blipFill>
          <p:spPr>
            <a:xfrm>
              <a:off x="38926" y="-153357"/>
              <a:ext cx="3264035" cy="1491074"/>
            </a:xfrm>
            <a:prstGeom prst="rect">
              <a:avLst/>
            </a:prstGeom>
            <a:effectLst/>
          </p:spPr>
        </p:pic>
      </p:grpSp>
    </p:spTree>
    <p:extLst>
      <p:ext uri="{BB962C8B-B14F-4D97-AF65-F5344CB8AC3E}">
        <p14:creationId xmlns:p14="http://schemas.microsoft.com/office/powerpoint/2010/main" val="2058700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p:tmAbs val="0"/>
                                  </p:iterate>
                                  <p:childTnLst>
                                    <p:set>
                                      <p:cBhvr>
                                        <p:cTn id="6" fill="hold"/>
                                        <p:tgtEl>
                                          <p:spTgt spid="12"/>
                                        </p:tgtEl>
                                        <p:attrNameLst>
                                          <p:attrName>style.visibility</p:attrName>
                                        </p:attrNameLst>
                                      </p:cBhvr>
                                      <p:to>
                                        <p:strVal val="visible"/>
                                      </p:to>
                                    </p:set>
                                    <p:animEffect transition="in" filter="dissolve">
                                      <p:cBhvr>
                                        <p:cTn id="7" dur="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dvAuto="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2052320" y="1156826"/>
            <a:ext cx="309880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156826"/>
            <a:ext cx="186944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156826"/>
            <a:ext cx="1879600" cy="364744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156826"/>
            <a:ext cx="1889760" cy="363728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1888346"/>
            <a:ext cx="640080" cy="64008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2609706"/>
            <a:ext cx="640080" cy="64008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1888346"/>
            <a:ext cx="640080" cy="64008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3360574"/>
            <a:ext cx="640080" cy="64008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2609706"/>
            <a:ext cx="640080" cy="64008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1" y="2619867"/>
            <a:ext cx="640079" cy="64007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1880726"/>
            <a:ext cx="637540" cy="637540"/>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1891508"/>
            <a:ext cx="638006" cy="638006"/>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3351386"/>
            <a:ext cx="640080" cy="64008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4098146"/>
            <a:ext cx="635000" cy="635000"/>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2614786"/>
            <a:ext cx="639782" cy="639782"/>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4093066"/>
            <a:ext cx="635000" cy="635000"/>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3361546"/>
            <a:ext cx="640080" cy="64008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4062586"/>
            <a:ext cx="640080" cy="64008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4062586"/>
            <a:ext cx="640080" cy="64008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59" y="1877577"/>
            <a:ext cx="640689" cy="640690"/>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1" y="2606213"/>
            <a:ext cx="633413" cy="633413"/>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3347909"/>
            <a:ext cx="633398" cy="633397"/>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3361546"/>
            <a:ext cx="632460" cy="632460"/>
          </a:xfrm>
          <a:prstGeom prst="rect">
            <a:avLst/>
          </a:prstGeom>
        </p:spPr>
      </p:pic>
      <p:sp>
        <p:nvSpPr>
          <p:cNvPr id="38" name="TextBox 37"/>
          <p:cNvSpPr txBox="1"/>
          <p:nvPr/>
        </p:nvSpPr>
        <p:spPr>
          <a:xfrm>
            <a:off x="985519" y="18883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25995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19" y="337170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1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5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199" y="2599546"/>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59" y="337170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5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79" y="186802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19" y="2579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79" y="33513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8883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995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40727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19" y="33615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3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995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40727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39" y="3361546"/>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4178144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22354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5597617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8339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7000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26152386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708703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2-16 at 9.59.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54" y="122106"/>
            <a:ext cx="8132242" cy="5021393"/>
          </a:xfrm>
          <a:prstGeom prst="rect">
            <a:avLst/>
          </a:prstGeom>
        </p:spPr>
      </p:pic>
      <p:cxnSp>
        <p:nvCxnSpPr>
          <p:cNvPr id="8" name="Straight Arrow Connector 7"/>
          <p:cNvCxnSpPr/>
          <p:nvPr/>
        </p:nvCxnSpPr>
        <p:spPr>
          <a:xfrm flipH="1" flipV="1">
            <a:off x="6078533" y="641204"/>
            <a:ext cx="826088" cy="702857"/>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pic>
        <p:nvPicPr>
          <p:cNvPr id="12" name="Shape 306"/>
          <p:cNvPicPr preferRelativeResize="0"/>
          <p:nvPr/>
        </p:nvPicPr>
        <p:blipFill>
          <a:blip r:embed="rId4">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339480711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54548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Rectangle 5"/>
          <p:cNvSpPr/>
          <p:nvPr/>
        </p:nvSpPr>
        <p:spPr>
          <a:xfrm>
            <a:off x="186686" y="1833086"/>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398294"/>
            <a:ext cx="2169284"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1767626"/>
            <a:ext cx="4968716" cy="3375874"/>
          </a:xfrm>
          <a:prstGeom prst="rect">
            <a:avLst/>
          </a:prstGeom>
        </p:spPr>
      </p:pic>
      <p:cxnSp>
        <p:nvCxnSpPr>
          <p:cNvPr id="11" name="Straight Arrow Connector 10"/>
          <p:cNvCxnSpPr/>
          <p:nvPr/>
        </p:nvCxnSpPr>
        <p:spPr>
          <a:xfrm flipH="1">
            <a:off x="4175133" y="195907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549814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The magic is in Spring Cloud</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7" name="Rectangle 6"/>
          <p:cNvSpPr/>
          <p:nvPr/>
        </p:nvSpPr>
        <p:spPr>
          <a:xfrm>
            <a:off x="2286000" y="4840129"/>
            <a:ext cx="6172200" cy="230832"/>
          </a:xfrm>
          <a:prstGeom prst="rect">
            <a:avLst/>
          </a:prstGeom>
        </p:spPr>
        <p:txBody>
          <a:bodyPr wrap="square">
            <a:spAutoFit/>
          </a:bodyPr>
          <a:lstStyle/>
          <a:p>
            <a:r>
              <a:rPr lang="en-US" sz="900" dirty="0">
                <a:solidFill>
                  <a:srgbClr val="FFFFFF"/>
                </a:solidFill>
              </a:rPr>
              <a:t>Full </a:t>
            </a:r>
            <a:r>
              <a:rPr lang="en-US" sz="900" dirty="0" smtClean="0">
                <a:solidFill>
                  <a:srgbClr val="FFFFFF"/>
                </a:solidFill>
              </a:rPr>
              <a:t>details can </a:t>
            </a:r>
            <a:r>
              <a:rPr lang="en-US" sz="900" dirty="0">
                <a:solidFill>
                  <a:srgbClr val="FFFFFF"/>
                </a:solidFill>
              </a:rPr>
              <a:t>be found here </a:t>
            </a:r>
            <a:r>
              <a:rPr lang="en-US" sz="900" dirty="0">
                <a:hlinkClick r:id="rId4"/>
              </a:rPr>
              <a:t>http://projects.spring.io/spring-</a:t>
            </a:r>
            <a:r>
              <a:rPr lang="en-US" sz="900" dirty="0" smtClean="0">
                <a:hlinkClick r:id="rId4"/>
              </a:rPr>
              <a:t>cloud</a:t>
            </a:r>
            <a:endParaRPr lang="en-US" sz="900" dirty="0" smtClean="0"/>
          </a:p>
        </p:txBody>
      </p:sp>
      <p:pic>
        <p:nvPicPr>
          <p:cNvPr id="9" name="Picture 8" descr="Screen Shot 2015-12-13 at 12.35.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06" y="867583"/>
            <a:ext cx="7626517" cy="3858613"/>
          </a:xfrm>
          <a:prstGeom prst="rect">
            <a:avLst/>
          </a:prstGeom>
        </p:spPr>
      </p:pic>
    </p:spTree>
    <p:extLst>
      <p:ext uri="{BB962C8B-B14F-4D97-AF65-F5344CB8AC3E}">
        <p14:creationId xmlns:p14="http://schemas.microsoft.com/office/powerpoint/2010/main" val="240954230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6462"/>
            <a:ext cx="9167237" cy="515657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36" y="1487156"/>
            <a:ext cx="6006405" cy="119863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b="0" dirty="0" smtClean="0">
                <a:solidFill>
                  <a:schemeClr val="bg1"/>
                </a:solidFill>
                <a:effectLst>
                  <a:outerShdw blurRad="76200" dist="50800" dir="5400000" algn="t" rotWithShape="0">
                    <a:prstClr val="black">
                      <a:alpha val="70000"/>
                    </a:prstClr>
                  </a:outerShdw>
                </a:effectLst>
                <a:latin typeface="Roboto Regular"/>
                <a:ea typeface="Roboto Thin" panose="02000000000000000000" pitchFamily="2" charset="0"/>
                <a:cs typeface="Roboto Regular"/>
              </a:rPr>
              <a:t>PCF Services Overview</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80179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23455" y="2936424"/>
            <a:ext cx="7897090" cy="907941"/>
          </a:xfrm>
          <a:prstGeom prst="rect">
            <a:avLst/>
          </a:prstGeom>
          <a:noFill/>
        </p:spPr>
        <p:txBody>
          <a:bodyPr wrap="square" rtlCol="0">
            <a:spAutoFit/>
          </a:bodyPr>
          <a:lstStyle/>
          <a:p>
            <a:pPr>
              <a:spcAft>
                <a:spcPts val="300"/>
              </a:spcAft>
            </a:pPr>
            <a:r>
              <a:rPr lang="en-US" sz="1600" dirty="0">
                <a:solidFill>
                  <a:srgbClr val="FFFFFF"/>
                </a:solidFill>
                <a:cs typeface="Arial"/>
              </a:rPr>
              <a:t>Name</a:t>
            </a:r>
          </a:p>
          <a:p>
            <a:pPr>
              <a:spcAft>
                <a:spcPts val="300"/>
              </a:spcAft>
            </a:pPr>
            <a:r>
              <a:rPr lang="en-US" sz="1600" dirty="0">
                <a:solidFill>
                  <a:srgbClr val="FFFFFF"/>
                </a:solidFill>
                <a:cs typeface="Arial"/>
              </a:rPr>
              <a:t>Title</a:t>
            </a:r>
          </a:p>
          <a:p>
            <a:pPr>
              <a:spcAft>
                <a:spcPts val="300"/>
              </a:spcAft>
            </a:pPr>
            <a:r>
              <a:rPr lang="en-US" sz="1600" dirty="0">
                <a:solidFill>
                  <a:srgbClr val="FFFFFF"/>
                </a:solidFill>
                <a:cs typeface="Arial"/>
              </a:rPr>
              <a:t>Contact info</a:t>
            </a:r>
          </a:p>
        </p:txBody>
      </p:sp>
    </p:spTree>
    <p:extLst>
      <p:ext uri="{BB962C8B-B14F-4D97-AF65-F5344CB8AC3E}">
        <p14:creationId xmlns:p14="http://schemas.microsoft.com/office/powerpoint/2010/main" val="6261096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04"/>
          <p:cNvSpPr txBox="1">
            <a:spLocks noGrp="1"/>
          </p:cNvSpPr>
          <p:nvPr>
            <p:ph type="title"/>
          </p:nvPr>
        </p:nvSpPr>
        <p:spPr>
          <a:xfrm>
            <a:off x="576213" y="312352"/>
            <a:ext cx="8410499" cy="4605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400" dirty="0" smtClean="0">
                <a:solidFill>
                  <a:schemeClr val="bg1"/>
                </a:solidFill>
              </a:rPr>
              <a:t>Spring Cloud Connectors modules</a:t>
            </a:r>
            <a:endParaRPr lang="en" sz="2400" dirty="0">
              <a:solidFill>
                <a:schemeClr val="bg1"/>
              </a:solidFill>
            </a:endParaRPr>
          </a:p>
        </p:txBody>
      </p:sp>
      <p:pic>
        <p:nvPicPr>
          <p:cNvPr id="5" name="Shape 306"/>
          <p:cNvPicPr preferRelativeResize="0"/>
          <p:nvPr/>
        </p:nvPicPr>
        <p:blipFill>
          <a:blip r:embed="rId2">
            <a:alphaModFix/>
          </a:blip>
          <a:stretch>
            <a:fillRect/>
          </a:stretch>
        </p:blipFill>
        <p:spPr>
          <a:xfrm>
            <a:off x="8527150" y="4888250"/>
            <a:ext cx="616849" cy="255249"/>
          </a:xfrm>
          <a:prstGeom prst="rect">
            <a:avLst/>
          </a:prstGeom>
          <a:noFill/>
          <a:ln>
            <a:noFill/>
          </a:ln>
        </p:spPr>
      </p:pic>
      <p:cxnSp>
        <p:nvCxnSpPr>
          <p:cNvPr id="6" name="Shape 307"/>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8" name="Rounded Rectangle 7"/>
          <p:cNvSpPr/>
          <p:nvPr/>
        </p:nvSpPr>
        <p:spPr>
          <a:xfrm>
            <a:off x="1302355" y="963954"/>
            <a:ext cx="1956768" cy="6477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Cloud Foundry Connector</a:t>
            </a:r>
            <a:endParaRPr lang="en-US" dirty="0"/>
          </a:p>
        </p:txBody>
      </p:sp>
      <p:pic>
        <p:nvPicPr>
          <p:cNvPr id="9" name="Picture 8"/>
          <p:cNvPicPr>
            <a:picLocks noChangeAspect="1"/>
          </p:cNvPicPr>
          <p:nvPr/>
        </p:nvPicPr>
        <p:blipFill>
          <a:blip r:embed="rId3"/>
          <a:stretch>
            <a:fillRect/>
          </a:stretch>
        </p:blipFill>
        <p:spPr>
          <a:xfrm>
            <a:off x="7169677" y="1097194"/>
            <a:ext cx="1841500" cy="355600"/>
          </a:xfrm>
          <a:prstGeom prst="rect">
            <a:avLst/>
          </a:prstGeom>
        </p:spPr>
      </p:pic>
      <p:sp>
        <p:nvSpPr>
          <p:cNvPr id="10" name="Rounded Rectangle 9"/>
          <p:cNvSpPr/>
          <p:nvPr/>
        </p:nvSpPr>
        <p:spPr>
          <a:xfrm>
            <a:off x="4130719" y="963954"/>
            <a:ext cx="1956768" cy="6477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Heroku</a:t>
            </a:r>
            <a:r>
              <a:rPr lang="en-US" dirty="0" smtClean="0"/>
              <a:t> Connector</a:t>
            </a:r>
            <a:endParaRPr lang="en-US" dirty="0"/>
          </a:p>
        </p:txBody>
      </p:sp>
      <p:sp>
        <p:nvSpPr>
          <p:cNvPr id="11" name="Rounded Rectangle 10"/>
          <p:cNvSpPr/>
          <p:nvPr/>
        </p:nvSpPr>
        <p:spPr>
          <a:xfrm>
            <a:off x="2747249" y="2241654"/>
            <a:ext cx="1956768" cy="503159"/>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Core</a:t>
            </a:r>
            <a:endParaRPr lang="en-US" dirty="0"/>
          </a:p>
        </p:txBody>
      </p:sp>
      <p:sp>
        <p:nvSpPr>
          <p:cNvPr id="12" name="Rounded Rectangle 11"/>
          <p:cNvSpPr/>
          <p:nvPr/>
        </p:nvSpPr>
        <p:spPr>
          <a:xfrm>
            <a:off x="2747249" y="3392227"/>
            <a:ext cx="1956768" cy="72888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Spring Service Connector</a:t>
            </a:r>
            <a:endParaRPr lang="en-US" dirty="0"/>
          </a:p>
        </p:txBody>
      </p:sp>
      <p:pic>
        <p:nvPicPr>
          <p:cNvPr id="13" name="Picture 12"/>
          <p:cNvPicPr>
            <a:picLocks noChangeAspect="1"/>
          </p:cNvPicPr>
          <p:nvPr/>
        </p:nvPicPr>
        <p:blipFill>
          <a:blip r:embed="rId4"/>
          <a:stretch>
            <a:fillRect/>
          </a:stretch>
        </p:blipFill>
        <p:spPr>
          <a:xfrm>
            <a:off x="2820717" y="4320306"/>
            <a:ext cx="1790700" cy="508000"/>
          </a:xfrm>
          <a:prstGeom prst="rect">
            <a:avLst/>
          </a:prstGeom>
        </p:spPr>
      </p:pic>
      <p:pic>
        <p:nvPicPr>
          <p:cNvPr id="14" name="Picture 13"/>
          <p:cNvPicPr>
            <a:picLocks noChangeAspect="1"/>
          </p:cNvPicPr>
          <p:nvPr/>
        </p:nvPicPr>
        <p:blipFill>
          <a:blip r:embed="rId5"/>
          <a:stretch>
            <a:fillRect/>
          </a:stretch>
        </p:blipFill>
        <p:spPr>
          <a:xfrm>
            <a:off x="6294831" y="963954"/>
            <a:ext cx="762000" cy="647700"/>
          </a:xfrm>
          <a:prstGeom prst="rect">
            <a:avLst/>
          </a:prstGeom>
        </p:spPr>
      </p:pic>
      <p:pic>
        <p:nvPicPr>
          <p:cNvPr id="15" name="Picture 14"/>
          <p:cNvPicPr>
            <a:picLocks noChangeAspect="1"/>
          </p:cNvPicPr>
          <p:nvPr/>
        </p:nvPicPr>
        <p:blipFill>
          <a:blip r:embed="rId6"/>
          <a:stretch>
            <a:fillRect/>
          </a:stretch>
        </p:blipFill>
        <p:spPr>
          <a:xfrm>
            <a:off x="104744" y="977046"/>
            <a:ext cx="1047460" cy="562321"/>
          </a:xfrm>
          <a:prstGeom prst="rect">
            <a:avLst/>
          </a:prstGeom>
        </p:spPr>
      </p:pic>
      <p:cxnSp>
        <p:nvCxnSpPr>
          <p:cNvPr id="16" name="Straight Arrow Connector 15"/>
          <p:cNvCxnSpPr>
            <a:stCxn id="10" idx="2"/>
            <a:endCxn id="11" idx="0"/>
          </p:cNvCxnSpPr>
          <p:nvPr/>
        </p:nvCxnSpPr>
        <p:spPr>
          <a:xfrm flipH="1">
            <a:off x="3725633" y="1611654"/>
            <a:ext cx="1383470" cy="63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11" idx="0"/>
          </p:cNvCxnSpPr>
          <p:nvPr/>
        </p:nvCxnSpPr>
        <p:spPr>
          <a:xfrm>
            <a:off x="2280739" y="1611654"/>
            <a:ext cx="1444894" cy="63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a:endCxn id="12" idx="0"/>
          </p:cNvCxnSpPr>
          <p:nvPr/>
        </p:nvCxnSpPr>
        <p:spPr>
          <a:xfrm>
            <a:off x="3725633" y="2744813"/>
            <a:ext cx="0" cy="6474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270432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User-Provided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517"/>
          <p:cNvSpPr>
            <a:spLocks noGrp="1"/>
          </p:cNvSpPr>
          <p:nvPr>
            <p:ph type="body" idx="4294967295"/>
          </p:nvPr>
        </p:nvSpPr>
        <p:spPr>
          <a:xfrm>
            <a:off x="442914" y="1047750"/>
            <a:ext cx="5348286" cy="3429001"/>
          </a:xfrm>
          <a:prstGeom prst="rect">
            <a:avLst/>
          </a:prstGeom>
        </p:spPr>
        <p:txBody>
          <a:bodyPr>
            <a:normAutofit/>
          </a:bodyPr>
          <a:lstStyle/>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User</a:t>
            </a:r>
            <a:r>
              <a:rPr lang="en-US" sz="1200" dirty="0">
                <a:solidFill>
                  <a:schemeClr val="bg2"/>
                </a:solidFill>
                <a:uFill>
                  <a:solidFill>
                    <a:srgbClr val="4D4D4D"/>
                  </a:solidFill>
                </a:uFill>
              </a:rPr>
              <a:t>-provided - A user-provided service is simply </a:t>
            </a:r>
            <a:r>
              <a:rPr lang="en-US" sz="1200" b="1" dirty="0">
                <a:solidFill>
                  <a:schemeClr val="bg2"/>
                </a:solidFill>
                <a:uFill>
                  <a:solidFill>
                    <a:srgbClr val="4D4D4D"/>
                  </a:solidFill>
                </a:uFill>
              </a:rPr>
              <a:t>a list of connection parameters </a:t>
            </a:r>
            <a:r>
              <a:rPr lang="en-US" sz="1200" dirty="0">
                <a:solidFill>
                  <a:schemeClr val="bg2"/>
                </a:solidFill>
                <a:uFill>
                  <a:solidFill>
                    <a:srgbClr val="4D4D4D"/>
                  </a:solidFill>
                </a:uFill>
              </a:rPr>
              <a:t>that are stored in the platform and provided to an application when it binds to the service</a:t>
            </a:r>
            <a:r>
              <a:rPr lang="en-US" sz="1200" dirty="0" smtClean="0">
                <a:solidFill>
                  <a:schemeClr val="bg2"/>
                </a:solidFill>
                <a:uFill>
                  <a:solidFill>
                    <a:srgbClr val="4D4D4D"/>
                  </a:solidFill>
                </a:uFill>
              </a:rPr>
              <a:t>.</a:t>
            </a:r>
          </a:p>
          <a:p>
            <a:pPr marL="166306" lvl="0"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useful for </a:t>
            </a:r>
            <a:r>
              <a:rPr lang="en-US" sz="1200" b="1" dirty="0">
                <a:solidFill>
                  <a:schemeClr val="bg2"/>
                </a:solidFill>
                <a:uFill>
                  <a:solidFill>
                    <a:srgbClr val="4D4D4D"/>
                  </a:solidFill>
                </a:uFill>
              </a:rPr>
              <a:t>quickly getting parameters to an application</a:t>
            </a:r>
            <a:r>
              <a:rPr lang="en-US" sz="1200" dirty="0">
                <a:solidFill>
                  <a:schemeClr val="bg2"/>
                </a:solidFill>
                <a:uFill>
                  <a:solidFill>
                    <a:srgbClr val="4D4D4D"/>
                  </a:solidFill>
                </a:uFill>
              </a:rPr>
              <a:t>, without having to create a service broker and registering with it the platform.  They are also helpful for services that will probably only be used once or twice. </a:t>
            </a: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Applications </a:t>
            </a:r>
            <a:r>
              <a:rPr lang="en-US" sz="1200" dirty="0">
                <a:solidFill>
                  <a:schemeClr val="bg2"/>
                </a:solidFill>
                <a:uFill>
                  <a:solidFill>
                    <a:srgbClr val="4D4D4D"/>
                  </a:solidFill>
                </a:uFill>
              </a:rPr>
              <a:t>connect to the same instance</a:t>
            </a:r>
            <a:r>
              <a:rPr lang="en-US" sz="1200" dirty="0" smtClean="0">
                <a:solidFill>
                  <a:schemeClr val="bg2"/>
                </a:solidFill>
                <a:uFill>
                  <a:solidFill>
                    <a:srgbClr val="4D4D4D"/>
                  </a:solidFill>
                </a:uFill>
              </a:rPr>
              <a:t>.</a:t>
            </a:r>
          </a:p>
          <a:p>
            <a:pPr marL="166306"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created using the CF CLI’s create-user-provided-service command, which takes an arbitrary set of key/value pairs as an argument.</a:t>
            </a:r>
          </a:p>
          <a:p>
            <a:pPr marL="0" lvl="0" indent="0" defTabSz="886968">
              <a:spcBef>
                <a:spcPts val="1100"/>
              </a:spcBef>
              <a:buNone/>
              <a:defRPr sz="1800">
                <a:solidFill>
                  <a:srgbClr val="000000"/>
                </a:solidFill>
                <a:uFillTx/>
              </a:defRPr>
            </a:pP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smtClean="0">
              <a:solidFill>
                <a:schemeClr val="bg2"/>
              </a:solidFill>
              <a:uFill>
                <a:solidFill>
                  <a:srgbClr val="4D4D4D"/>
                </a:solidFill>
              </a:uFill>
            </a:endParaRPr>
          </a:p>
          <a:p>
            <a:pPr marL="0" lvl="0" indent="0" defTabSz="886968">
              <a:spcBef>
                <a:spcPts val="1100"/>
              </a:spcBef>
              <a:buNone/>
              <a:defRPr sz="1800">
                <a:solidFill>
                  <a:srgbClr val="000000"/>
                </a:solidFill>
                <a:uFillTx/>
              </a:defRPr>
            </a:pPr>
            <a:endParaRPr lang="en-US" sz="1200" dirty="0">
              <a:solidFill>
                <a:schemeClr val="bg2"/>
              </a:solidFill>
              <a:uFill>
                <a:solidFill>
                  <a:srgbClr val="4D4D4D"/>
                </a:solidFill>
              </a:uFill>
            </a:endParaRPr>
          </a:p>
        </p:txBody>
      </p:sp>
      <p:sp>
        <p:nvSpPr>
          <p:cNvPr id="7" name="Rectangle 6"/>
          <p:cNvSpPr/>
          <p:nvPr/>
        </p:nvSpPr>
        <p:spPr>
          <a:xfrm>
            <a:off x="2286000" y="4840129"/>
            <a:ext cx="6172200" cy="2308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4"/>
              </a:rPr>
              <a:t>https://docs.pivotal.io/pivotalcf/devguide/services/user-</a:t>
            </a:r>
            <a:r>
              <a:rPr lang="en-US" sz="900" dirty="0" smtClean="0">
                <a:solidFill>
                  <a:srgbClr val="FFFFFF"/>
                </a:solidFill>
                <a:hlinkClick r:id="rId4"/>
              </a:rPr>
              <a:t>provided.html</a:t>
            </a:r>
            <a:endParaRPr lang="en-US" sz="900" dirty="0" smtClean="0">
              <a:solidFill>
                <a:srgbClr val="FFFFFF"/>
              </a:solidFill>
            </a:endParaRPr>
          </a:p>
        </p:txBody>
      </p:sp>
      <p:sp>
        <p:nvSpPr>
          <p:cNvPr id="8" name="Rectangle 7"/>
          <p:cNvSpPr/>
          <p:nvPr/>
        </p:nvSpPr>
        <p:spPr>
          <a:xfrm>
            <a:off x="609600" y="3943350"/>
            <a:ext cx="7696200" cy="533401"/>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tx1"/>
                </a:solidFill>
                <a:latin typeface="Courier New"/>
                <a:cs typeface="Courier New"/>
              </a:rPr>
              <a:t>&gt; </a:t>
            </a:r>
            <a:r>
              <a:rPr lang="en-US" sz="1200" b="1" dirty="0" err="1" smtClean="0">
                <a:solidFill>
                  <a:schemeClr val="tx1"/>
                </a:solidFill>
                <a:latin typeface="Courier New"/>
                <a:cs typeface="Courier New"/>
              </a:rPr>
              <a:t>cf</a:t>
            </a:r>
            <a:r>
              <a:rPr lang="en-US" sz="1200" b="1" dirty="0" smtClean="0">
                <a:solidFill>
                  <a:schemeClr val="tx1"/>
                </a:solidFill>
                <a:latin typeface="Courier New"/>
                <a:cs typeface="Courier New"/>
              </a:rPr>
              <a:t> create-user-provided-service my-old-</a:t>
            </a:r>
            <a:r>
              <a:rPr lang="en-US" sz="1200" b="1" dirty="0" err="1" smtClean="0">
                <a:solidFill>
                  <a:schemeClr val="tx1"/>
                </a:solidFill>
                <a:latin typeface="Courier New"/>
                <a:cs typeface="Courier New"/>
              </a:rPr>
              <a:t>db</a:t>
            </a:r>
            <a:r>
              <a:rPr lang="en-US" sz="1200" b="1" dirty="0" smtClean="0">
                <a:solidFill>
                  <a:schemeClr val="tx1"/>
                </a:solidFill>
                <a:latin typeface="Courier New"/>
                <a:cs typeface="Courier New"/>
              </a:rPr>
              <a:t> –p ‘{“user”:”admin”,”password”:”</a:t>
            </a:r>
            <a:r>
              <a:rPr lang="en-US" sz="1200" b="1" dirty="0" err="1" smtClean="0">
                <a:solidFill>
                  <a:schemeClr val="tx1"/>
                </a:solidFill>
                <a:latin typeface="Courier New"/>
                <a:cs typeface="Courier New"/>
              </a:rPr>
              <a:t>pwd</a:t>
            </a:r>
            <a:r>
              <a:rPr lang="en-US" sz="1200" b="1" dirty="0" smtClean="0">
                <a:solidFill>
                  <a:schemeClr val="tx1"/>
                </a:solidFill>
                <a:latin typeface="Courier New"/>
                <a:cs typeface="Courier New"/>
              </a:rPr>
              <a:t>”}’</a:t>
            </a:r>
            <a:endParaRPr lang="en-US" sz="1200" b="1" dirty="0">
              <a:solidFill>
                <a:schemeClr val="tx1"/>
              </a:solidFill>
              <a:latin typeface="Courier New"/>
              <a:cs typeface="Courier New"/>
            </a:endParaRPr>
          </a:p>
        </p:txBody>
      </p:sp>
    </p:spTree>
    <p:extLst>
      <p:ext uri="{BB962C8B-B14F-4D97-AF65-F5344CB8AC3E}">
        <p14:creationId xmlns:p14="http://schemas.microsoft.com/office/powerpoint/2010/main" val="1834977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Tree>
    <p:extLst>
      <p:ext uri="{BB962C8B-B14F-4D97-AF65-F5344CB8AC3E}">
        <p14:creationId xmlns:p14="http://schemas.microsoft.com/office/powerpoint/2010/main" val="105276559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7485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97"/>
          <p:cNvSpPr txBox="1">
            <a:spLocks/>
          </p:cNvSpPr>
          <p:nvPr/>
        </p:nvSpPr>
        <p:spPr>
          <a:xfrm>
            <a:off x="407989" y="1674283"/>
            <a:ext cx="8328022" cy="1354217"/>
          </a:xfrm>
          <a:prstGeom prst="rect">
            <a:avLst/>
          </a:prstGeom>
          <a:noFill/>
          <a:ln>
            <a:noFill/>
          </a:ln>
          <a:effectLst>
            <a:reflection stA="50000" endPos="75000" dist="12700" dir="5400000" sy="-100000" algn="bl" rotWithShape="0"/>
          </a:effectLst>
        </p:spPr>
        <p:txBody>
          <a:bodyPr vert="horz" lIns="0" tIns="0" rIns="0" bIns="0" rtlCol="0" anchor="b" anchorCtr="0">
            <a:noAutofit/>
          </a:bodyPr>
          <a:lstStyle>
            <a:lvl1pPr algn="ctr" defTabSz="457200" rtl="0" eaLnBrk="1" latinLnBrk="0" hangingPunct="1">
              <a:spcBef>
                <a:spcPct val="0"/>
              </a:spcBef>
              <a:buNone/>
              <a:defRPr sz="1800" b="1" kern="1200" baseline="0">
                <a:solidFill>
                  <a:schemeClr val="accent1"/>
                </a:solidFill>
                <a:latin typeface="+mj-lt"/>
                <a:ea typeface="+mj-ea"/>
                <a:cs typeface="+mj-cs"/>
              </a:defRPr>
            </a:lvl1pPr>
          </a:lstStyle>
          <a:p>
            <a:pPr algn="l">
              <a:lnSpc>
                <a:spcPct val="90000"/>
              </a:lnSpc>
              <a:spcBef>
                <a:spcPts val="0"/>
              </a:spcBef>
              <a:buClr>
                <a:schemeClr val="dk2"/>
              </a:buClr>
              <a:buSzPct val="25000"/>
              <a:buFont typeface="Arial"/>
              <a:buNone/>
            </a:pPr>
            <a:r>
              <a:rPr lang="en-US" sz="9600" b="0" dirty="0" smtClean="0">
                <a:latin typeface="Arial"/>
                <a:ea typeface="Arial"/>
                <a:cs typeface="Arial"/>
                <a:sym typeface="Arial"/>
              </a:rPr>
              <a:t>Slide Appendix</a:t>
            </a:r>
            <a:endParaRPr lang="en-US" sz="9600" b="0" dirty="0">
              <a:latin typeface="Arial"/>
              <a:ea typeface="Arial"/>
              <a:cs typeface="Arial"/>
              <a:sym typeface="Arial"/>
            </a:endParaRPr>
          </a:p>
        </p:txBody>
      </p:sp>
    </p:spTree>
    <p:extLst>
      <p:ext uri="{BB962C8B-B14F-4D97-AF65-F5344CB8AC3E}">
        <p14:creationId xmlns:p14="http://schemas.microsoft.com/office/powerpoint/2010/main" val="31015038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AGENDA</a:t>
            </a:r>
            <a:endParaRPr lang="en-US" sz="2400" dirty="0"/>
          </a:p>
        </p:txBody>
      </p:sp>
      <p:sp>
        <p:nvSpPr>
          <p:cNvPr id="4" name="Shape 196"/>
          <p:cNvSpPr txBox="1">
            <a:spLocks noGrp="1"/>
          </p:cNvSpPr>
          <p:nvPr>
            <p:ph type="body" sz="quarter" idx="4294967295"/>
          </p:nvPr>
        </p:nvSpPr>
        <p:spPr>
          <a:xfrm>
            <a:off x="431800" y="928028"/>
            <a:ext cx="8551408" cy="3848609"/>
          </a:xfrm>
          <a:prstGeom prst="rect">
            <a:avLst/>
          </a:prstGeom>
        </p:spPr>
        <p:txBody>
          <a:bodyPr>
            <a:normAutofit/>
          </a:bodyPr>
          <a:lstStyle/>
          <a:p>
            <a:pPr marL="514350" lvl="0" indent="-514350">
              <a:buClr>
                <a:srgbClr val="008774"/>
              </a:buClr>
              <a:buFont typeface="+mj-lt"/>
              <a:buAutoNum type="arabicPeriod"/>
            </a:pPr>
            <a:r>
              <a:rPr lang="en-US" sz="2800" dirty="0" smtClean="0">
                <a:solidFill>
                  <a:schemeClr val="bg1"/>
                </a:solidFill>
                <a:sym typeface="Arial"/>
              </a:rPr>
              <a:t>Overview</a:t>
            </a:r>
          </a:p>
          <a:p>
            <a:pPr marL="514350" lvl="0" indent="-514350">
              <a:buClr>
                <a:srgbClr val="008774"/>
              </a:buClr>
              <a:buFont typeface="+mj-lt"/>
              <a:buAutoNum type="arabicPeriod"/>
            </a:pPr>
            <a:r>
              <a:rPr lang="en-US" dirty="0" smtClean="0">
                <a:solidFill>
                  <a:schemeClr val="bg1"/>
                </a:solidFill>
                <a:sym typeface="Arial"/>
              </a:rPr>
              <a:t>Service Marketplace</a:t>
            </a:r>
          </a:p>
          <a:p>
            <a:pPr marL="514350" lvl="0" indent="-514350">
              <a:buClr>
                <a:srgbClr val="008774"/>
              </a:buClr>
              <a:buFont typeface="+mj-lt"/>
              <a:buAutoNum type="arabicPeriod"/>
            </a:pPr>
            <a:r>
              <a:rPr lang="en-US" dirty="0" smtClean="0">
                <a:solidFill>
                  <a:schemeClr val="bg1"/>
                </a:solidFill>
                <a:sym typeface="Arial"/>
              </a:rPr>
              <a:t>Developer Experience</a:t>
            </a:r>
          </a:p>
          <a:p>
            <a:pPr marL="514350" lvl="0" indent="-514350">
              <a:buClr>
                <a:srgbClr val="008774"/>
              </a:buClr>
              <a:buFont typeface="+mj-lt"/>
              <a:buAutoNum type="arabicPeriod"/>
            </a:pPr>
            <a:r>
              <a:rPr lang="en-US" sz="2800" dirty="0" smtClean="0">
                <a:solidFill>
                  <a:schemeClr val="bg1"/>
                </a:solidFill>
                <a:sym typeface="Arial"/>
              </a:rPr>
              <a:t>Q&amp;A</a:t>
            </a:r>
          </a:p>
          <a:p>
            <a:pPr marL="514350" lvl="0" indent="-514350">
              <a:buClr>
                <a:srgbClr val="008774"/>
              </a:buClr>
              <a:buFont typeface="+mj-lt"/>
              <a:buAutoNum type="arabicPeriod"/>
            </a:pPr>
            <a:endParaRPr lang="en-US" sz="2800" dirty="0">
              <a:sym typeface="Arial"/>
            </a:endParaRPr>
          </a:p>
        </p:txBody>
      </p:sp>
      <p:pic>
        <p:nvPicPr>
          <p:cNvPr id="5" name="Shape 306"/>
          <p:cNvPicPr preferRelativeResize="0"/>
          <p:nvPr/>
        </p:nvPicPr>
        <p:blipFill>
          <a:blip r:embed="rId3">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8118648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8072527" cy="585514"/>
          </a:xfrm>
        </p:spPr>
        <p:txBody>
          <a:bodyPr/>
          <a:lstStyle/>
          <a:p>
            <a:pPr algn="l"/>
            <a:r>
              <a:rPr lang="en-US" sz="2400" dirty="0" smtClean="0">
                <a:solidFill>
                  <a:srgbClr val="F5F5F5"/>
                </a:solidFill>
              </a:rPr>
              <a:t>Productivity: Developer spend too much time waiting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21" name="Shape 261"/>
          <p:cNvPicPr preferRelativeResize="0"/>
          <p:nvPr/>
        </p:nvPicPr>
        <p:blipFill rotWithShape="1">
          <a:blip r:embed="rId4">
            <a:alphaModFix/>
          </a:blip>
          <a:srcRect t="6968"/>
          <a:stretch/>
        </p:blipFill>
        <p:spPr>
          <a:xfrm>
            <a:off x="1890152" y="1730929"/>
            <a:ext cx="6794089" cy="2605215"/>
          </a:xfrm>
          <a:prstGeom prst="rect">
            <a:avLst/>
          </a:prstGeom>
          <a:noFill/>
          <a:ln>
            <a:noFill/>
          </a:ln>
        </p:spPr>
      </p:pic>
      <p:sp>
        <p:nvSpPr>
          <p:cNvPr id="22" name="Shape 262"/>
          <p:cNvSpPr/>
          <p:nvPr/>
        </p:nvSpPr>
        <p:spPr>
          <a:xfrm>
            <a:off x="486806" y="4848526"/>
            <a:ext cx="2667396" cy="146194"/>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rgbClr val="FFFFFF"/>
                </a:solidFill>
                <a:latin typeface="Helvetica Neue"/>
                <a:ea typeface="Helvetica Neue"/>
                <a:cs typeface="Helvetica Neue"/>
                <a:sym typeface="Helvetica Neue"/>
              </a:rPr>
              <a:t>Sources: “Electric Cloud LinkedIn Survey to software developers”</a:t>
            </a:r>
          </a:p>
        </p:txBody>
      </p:sp>
      <p:sp>
        <p:nvSpPr>
          <p:cNvPr id="23" name="Shape 263"/>
          <p:cNvSpPr txBox="1"/>
          <p:nvPr/>
        </p:nvSpPr>
        <p:spPr>
          <a:xfrm>
            <a:off x="803700" y="2565266"/>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Administrative Tasks</a:t>
            </a:r>
          </a:p>
        </p:txBody>
      </p:sp>
      <p:sp>
        <p:nvSpPr>
          <p:cNvPr id="24" name="Shape 264"/>
          <p:cNvSpPr txBox="1"/>
          <p:nvPr/>
        </p:nvSpPr>
        <p:spPr>
          <a:xfrm>
            <a:off x="794362" y="1730929"/>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Design and Coding</a:t>
            </a:r>
          </a:p>
        </p:txBody>
      </p:sp>
      <p:sp>
        <p:nvSpPr>
          <p:cNvPr id="25" name="Shape 265"/>
          <p:cNvSpPr txBox="1"/>
          <p:nvPr/>
        </p:nvSpPr>
        <p:spPr>
          <a:xfrm>
            <a:off x="803700" y="2148098"/>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Brainstorming</a:t>
            </a:r>
          </a:p>
        </p:txBody>
      </p:sp>
      <p:sp>
        <p:nvSpPr>
          <p:cNvPr id="26" name="Shape 266"/>
          <p:cNvSpPr txBox="1"/>
          <p:nvPr/>
        </p:nvSpPr>
        <p:spPr>
          <a:xfrm>
            <a:off x="794499" y="3399601"/>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Waiting for Test/Build</a:t>
            </a:r>
          </a:p>
        </p:txBody>
      </p:sp>
      <p:sp>
        <p:nvSpPr>
          <p:cNvPr id="27" name="Shape 267"/>
          <p:cNvSpPr txBox="1"/>
          <p:nvPr/>
        </p:nvSpPr>
        <p:spPr>
          <a:xfrm>
            <a:off x="803700" y="2982433"/>
            <a:ext cx="2408835" cy="348794"/>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Managing Environments </a:t>
            </a:r>
          </a:p>
        </p:txBody>
      </p:sp>
      <p:sp>
        <p:nvSpPr>
          <p:cNvPr id="28" name="Shape 268"/>
          <p:cNvSpPr/>
          <p:nvPr/>
        </p:nvSpPr>
        <p:spPr>
          <a:xfrm>
            <a:off x="663745" y="2545663"/>
            <a:ext cx="5406185" cy="1246073"/>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9" name="Shape 269"/>
          <p:cNvSpPr/>
          <p:nvPr/>
        </p:nvSpPr>
        <p:spPr>
          <a:xfrm>
            <a:off x="4906214" y="4242930"/>
            <a:ext cx="2872911" cy="284692"/>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rgbClr val="FFFFFF"/>
                </a:solidFill>
                <a:latin typeface="Arial"/>
                <a:ea typeface="Proxima Nova"/>
                <a:cs typeface="Arial"/>
                <a:sym typeface="Proxima Nova"/>
              </a:rPr>
              <a:t>Average Hours / Week</a:t>
            </a:r>
          </a:p>
        </p:txBody>
      </p:sp>
      <p:sp>
        <p:nvSpPr>
          <p:cNvPr id="30" name="Shape 270"/>
          <p:cNvSpPr txBox="1"/>
          <p:nvPr/>
        </p:nvSpPr>
        <p:spPr>
          <a:xfrm>
            <a:off x="717374" y="4207828"/>
            <a:ext cx="2261563" cy="358734"/>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dirty="0">
                <a:solidFill>
                  <a:srgbClr val="FFFFFF"/>
                </a:solidFill>
                <a:latin typeface="Arial"/>
                <a:ea typeface="Proxima Nova"/>
                <a:cs typeface="Arial"/>
                <a:sym typeface="Proxima Nova"/>
              </a:rPr>
              <a:t>Task Breakdown</a:t>
            </a:r>
          </a:p>
        </p:txBody>
      </p:sp>
      <p:sp>
        <p:nvSpPr>
          <p:cNvPr id="31" name="TextBox 30"/>
          <p:cNvSpPr txBox="1"/>
          <p:nvPr/>
        </p:nvSpPr>
        <p:spPr>
          <a:xfrm>
            <a:off x="3184804" y="1361907"/>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0</a:t>
            </a:r>
            <a:endParaRPr lang="en-US" dirty="0">
              <a:solidFill>
                <a:srgbClr val="FFFFFF"/>
              </a:solidFill>
              <a:latin typeface="Arial"/>
              <a:cs typeface="Arial"/>
            </a:endParaRPr>
          </a:p>
        </p:txBody>
      </p:sp>
      <p:sp>
        <p:nvSpPr>
          <p:cNvPr id="32" name="TextBox 31"/>
          <p:cNvSpPr txBox="1"/>
          <p:nvPr/>
        </p:nvSpPr>
        <p:spPr>
          <a:xfrm>
            <a:off x="3903930" y="1361907"/>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2</a:t>
            </a:r>
            <a:endParaRPr lang="en-US" dirty="0">
              <a:solidFill>
                <a:srgbClr val="FFFFFF"/>
              </a:solidFill>
              <a:latin typeface="Arial"/>
              <a:cs typeface="Arial"/>
            </a:endParaRPr>
          </a:p>
        </p:txBody>
      </p:sp>
      <p:sp>
        <p:nvSpPr>
          <p:cNvPr id="33" name="TextBox 32"/>
          <p:cNvSpPr txBox="1"/>
          <p:nvPr/>
        </p:nvSpPr>
        <p:spPr>
          <a:xfrm>
            <a:off x="4700799" y="1361907"/>
            <a:ext cx="410830" cy="369332"/>
          </a:xfrm>
          <a:prstGeom prst="rect">
            <a:avLst/>
          </a:prstGeom>
          <a:noFill/>
        </p:spPr>
        <p:txBody>
          <a:bodyPr wrap="square" rtlCol="0">
            <a:spAutoFit/>
          </a:bodyPr>
          <a:lstStyle/>
          <a:p>
            <a:pPr algn="ctr"/>
            <a:r>
              <a:rPr lang="en-US" dirty="0">
                <a:solidFill>
                  <a:srgbClr val="FFFFFF"/>
                </a:solidFill>
                <a:latin typeface="Arial"/>
                <a:cs typeface="Arial"/>
              </a:rPr>
              <a:t>4</a:t>
            </a:r>
          </a:p>
        </p:txBody>
      </p:sp>
      <p:sp>
        <p:nvSpPr>
          <p:cNvPr id="35" name="TextBox 34"/>
          <p:cNvSpPr txBox="1"/>
          <p:nvPr/>
        </p:nvSpPr>
        <p:spPr>
          <a:xfrm>
            <a:off x="5435226" y="1361907"/>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6</a:t>
            </a:r>
            <a:endParaRPr lang="en-US" dirty="0">
              <a:solidFill>
                <a:srgbClr val="FFFFFF"/>
              </a:solidFill>
              <a:latin typeface="Arial"/>
              <a:cs typeface="Arial"/>
            </a:endParaRPr>
          </a:p>
        </p:txBody>
      </p:sp>
      <p:sp>
        <p:nvSpPr>
          <p:cNvPr id="36" name="TextBox 35"/>
          <p:cNvSpPr txBox="1"/>
          <p:nvPr/>
        </p:nvSpPr>
        <p:spPr>
          <a:xfrm>
            <a:off x="6132373" y="1361907"/>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8</a:t>
            </a:r>
            <a:endParaRPr lang="en-US" dirty="0">
              <a:solidFill>
                <a:srgbClr val="FFFFFF"/>
              </a:solidFill>
              <a:latin typeface="Arial"/>
              <a:cs typeface="Arial"/>
            </a:endParaRPr>
          </a:p>
        </p:txBody>
      </p:sp>
      <p:sp>
        <p:nvSpPr>
          <p:cNvPr id="37" name="TextBox 36"/>
          <p:cNvSpPr txBox="1"/>
          <p:nvPr/>
        </p:nvSpPr>
        <p:spPr>
          <a:xfrm>
            <a:off x="6906091" y="1361907"/>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10</a:t>
            </a:r>
            <a:endParaRPr lang="en-US" dirty="0">
              <a:solidFill>
                <a:srgbClr val="FFFFFF"/>
              </a:solidFill>
              <a:latin typeface="Arial"/>
              <a:cs typeface="Arial"/>
            </a:endParaRPr>
          </a:p>
        </p:txBody>
      </p:sp>
      <p:sp>
        <p:nvSpPr>
          <p:cNvPr id="38" name="TextBox 37"/>
          <p:cNvSpPr txBox="1"/>
          <p:nvPr/>
        </p:nvSpPr>
        <p:spPr>
          <a:xfrm>
            <a:off x="7686419" y="1361907"/>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12</a:t>
            </a:r>
            <a:endParaRPr lang="en-US" dirty="0">
              <a:solidFill>
                <a:srgbClr val="FFFFFF"/>
              </a:solidFill>
              <a:latin typeface="Arial"/>
              <a:cs typeface="Arial"/>
            </a:endParaRPr>
          </a:p>
        </p:txBody>
      </p:sp>
      <p:sp>
        <p:nvSpPr>
          <p:cNvPr id="39" name="TextBox 38"/>
          <p:cNvSpPr txBox="1"/>
          <p:nvPr/>
        </p:nvSpPr>
        <p:spPr>
          <a:xfrm>
            <a:off x="8304822" y="1361907"/>
            <a:ext cx="605828"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14</a:t>
            </a:r>
            <a:endParaRPr lang="en-US" dirty="0">
              <a:solidFill>
                <a:srgbClr val="FFFFFF"/>
              </a:solidFill>
              <a:latin typeface="Arial"/>
              <a:cs typeface="Arial"/>
            </a:endParaRPr>
          </a:p>
        </p:txBody>
      </p:sp>
    </p:spTree>
    <p:extLst>
      <p:ext uri="{BB962C8B-B14F-4D97-AF65-F5344CB8AC3E}">
        <p14:creationId xmlns:p14="http://schemas.microsoft.com/office/powerpoint/2010/main" val="207205753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Enter Cloud Native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Text Placeholder 2"/>
          <p:cNvSpPr txBox="1">
            <a:spLocks/>
          </p:cNvSpPr>
          <p:nvPr/>
        </p:nvSpPr>
        <p:spPr>
          <a:xfrm>
            <a:off x="366715" y="1074738"/>
            <a:ext cx="4225606" cy="3382962"/>
          </a:xfrm>
          <a:prstGeom prst="rect">
            <a:avLst/>
          </a:prstGeom>
        </p:spPr>
        <p:txBody>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schemeClr val="bg2"/>
              </a:buClr>
            </a:pPr>
            <a:r>
              <a:rPr lang="en-US" sz="2400" dirty="0" smtClean="0"/>
              <a:t>Distributed</a:t>
            </a:r>
          </a:p>
          <a:p>
            <a:pPr>
              <a:buClr>
                <a:schemeClr val="bg2"/>
              </a:buClr>
            </a:pPr>
            <a:r>
              <a:rPr lang="en-US" sz="2400" dirty="0" smtClean="0"/>
              <a:t>Scalable</a:t>
            </a:r>
          </a:p>
          <a:p>
            <a:pPr>
              <a:buClr>
                <a:schemeClr val="bg2"/>
              </a:buClr>
            </a:pPr>
            <a:r>
              <a:rPr lang="en-US" sz="2400" dirty="0" smtClean="0"/>
              <a:t>Automated</a:t>
            </a:r>
          </a:p>
          <a:p>
            <a:pPr>
              <a:buClr>
                <a:schemeClr val="bg2"/>
              </a:buClr>
            </a:pPr>
            <a:r>
              <a:rPr lang="en-US" sz="2400" dirty="0" smtClean="0"/>
              <a:t>Replaceable</a:t>
            </a:r>
          </a:p>
          <a:p>
            <a:pPr>
              <a:buClr>
                <a:schemeClr val="bg2"/>
              </a:buClr>
            </a:pPr>
            <a:r>
              <a:rPr lang="en-US" sz="2400" dirty="0" smtClean="0"/>
              <a:t>Anti-fragile</a:t>
            </a:r>
          </a:p>
          <a:p>
            <a:pPr>
              <a:buClr>
                <a:schemeClr val="bg2"/>
              </a:buClr>
            </a:pPr>
            <a:r>
              <a:rPr lang="en-US" sz="2400" dirty="0" smtClean="0"/>
              <a:t>Iterative evolution of solution</a:t>
            </a:r>
            <a:endParaRPr lang="en-US" sz="2400" dirty="0"/>
          </a:p>
        </p:txBody>
      </p:sp>
      <p:sp>
        <p:nvSpPr>
          <p:cNvPr id="7" name="Title 1"/>
          <p:cNvSpPr txBox="1">
            <a:spLocks/>
          </p:cNvSpPr>
          <p:nvPr/>
        </p:nvSpPr>
        <p:spPr>
          <a:xfrm>
            <a:off x="366712" y="4145600"/>
            <a:ext cx="5849604" cy="4605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R="0" algn="l" rtl="0">
              <a:lnSpc>
                <a:spcPct val="9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r>
              <a:rPr lang="en-US" sz="2400" b="1" i="1" dirty="0" smtClean="0">
                <a:solidFill>
                  <a:srgbClr val="FF6600"/>
                </a:solidFill>
              </a:rPr>
              <a:t>Optimized for Speed</a:t>
            </a:r>
            <a:endParaRPr lang="en-US" sz="2400" b="1" i="1" dirty="0">
              <a:solidFill>
                <a:srgbClr val="FF6600"/>
              </a:solidFill>
            </a:endParaRPr>
          </a:p>
        </p:txBody>
      </p:sp>
      <p:grpSp>
        <p:nvGrpSpPr>
          <p:cNvPr id="8" name="Group 7"/>
          <p:cNvGrpSpPr/>
          <p:nvPr/>
        </p:nvGrpSpPr>
        <p:grpSpPr>
          <a:xfrm>
            <a:off x="4887508" y="962333"/>
            <a:ext cx="3714410" cy="3643767"/>
            <a:chOff x="2129859" y="302101"/>
            <a:chExt cx="4859988" cy="4685325"/>
          </a:xfrm>
        </p:grpSpPr>
        <p:pic>
          <p:nvPicPr>
            <p:cNvPr id="9" name="Picture 8"/>
            <p:cNvPicPr>
              <a:picLocks noChangeAspect="1"/>
            </p:cNvPicPr>
            <p:nvPr/>
          </p:nvPicPr>
          <p:blipFill>
            <a:blip r:embed="rId4"/>
            <a:stretch>
              <a:fillRect/>
            </a:stretch>
          </p:blipFill>
          <p:spPr>
            <a:xfrm>
              <a:off x="2129859" y="302101"/>
              <a:ext cx="4859987" cy="4685325"/>
            </a:xfrm>
            <a:prstGeom prst="rect">
              <a:avLst/>
            </a:prstGeom>
          </p:spPr>
        </p:pic>
        <p:pic>
          <p:nvPicPr>
            <p:cNvPr id="11" name="Picture 10"/>
            <p:cNvPicPr>
              <a:picLocks noChangeAspect="1"/>
            </p:cNvPicPr>
            <p:nvPr/>
          </p:nvPicPr>
          <p:blipFill>
            <a:blip r:embed="rId5">
              <a:alphaModFix amt="82000"/>
            </a:blip>
            <a:stretch>
              <a:fillRect/>
            </a:stretch>
          </p:blipFill>
          <p:spPr>
            <a:xfrm>
              <a:off x="2129859" y="2198543"/>
              <a:ext cx="4859987" cy="906387"/>
            </a:xfrm>
            <a:prstGeom prst="rect">
              <a:avLst/>
            </a:prstGeom>
          </p:spPr>
        </p:pic>
        <p:sp>
          <p:nvSpPr>
            <p:cNvPr id="12" name="Rectangle 11"/>
            <p:cNvSpPr/>
            <p:nvPr/>
          </p:nvSpPr>
          <p:spPr>
            <a:xfrm>
              <a:off x="2129860" y="2336431"/>
              <a:ext cx="4859987" cy="553998"/>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1" i="0" u="none" strike="noStrike" kern="0" cap="none" spc="0" normalizeH="0" baseline="0" noProof="0" dirty="0" smtClean="0">
                  <a:ln>
                    <a:noFill/>
                  </a:ln>
                  <a:solidFill>
                    <a:sysClr val="window" lastClr="FFFFFF"/>
                  </a:solidFill>
                  <a:effectLst/>
                  <a:uLnTx/>
                  <a:uFillTx/>
                  <a:cs typeface="Arial"/>
                </a:rPr>
                <a:t>Cloud Native </a:t>
              </a:r>
              <a:endParaRPr kumimoji="0" lang="en-US" sz="3000" b="1" i="0" u="none" strike="noStrike" kern="0" cap="none" spc="0" normalizeH="0" baseline="0" noProof="0" dirty="0">
                <a:ln>
                  <a:noFill/>
                </a:ln>
                <a:solidFill>
                  <a:sysClr val="window" lastClr="FFFFFF"/>
                </a:solidFill>
                <a:effectLst/>
                <a:uLnTx/>
                <a:uFillTx/>
              </a:endParaRPr>
            </a:p>
          </p:txBody>
        </p:sp>
        <p:sp>
          <p:nvSpPr>
            <p:cNvPr id="13" name="Rectangle 12"/>
            <p:cNvSpPr/>
            <p:nvPr/>
          </p:nvSpPr>
          <p:spPr>
            <a:xfrm>
              <a:off x="3191982" y="831753"/>
              <a:ext cx="1088229" cy="3957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DevOps</a:t>
              </a:r>
              <a:endParaRPr kumimoji="0" lang="en-US" sz="1400" b="0" i="0" u="none" strike="noStrike" kern="0" cap="none" spc="0" normalizeH="0" baseline="0" noProof="0" dirty="0">
                <a:ln>
                  <a:noFill/>
                </a:ln>
                <a:solidFill>
                  <a:sysClr val="window" lastClr="FFFFFF"/>
                </a:solidFill>
                <a:effectLst/>
                <a:uLnTx/>
                <a:uFillTx/>
              </a:endParaRPr>
            </a:p>
          </p:txBody>
        </p:sp>
        <p:sp>
          <p:nvSpPr>
            <p:cNvPr id="14" name="Rectangle 13"/>
            <p:cNvSpPr/>
            <p:nvPr/>
          </p:nvSpPr>
          <p:spPr>
            <a:xfrm>
              <a:off x="4624405" y="722737"/>
              <a:ext cx="1499777" cy="67278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Continuous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Delivery</a:t>
              </a:r>
              <a:endParaRPr kumimoji="0" lang="en-US" sz="1400" b="0" i="0" u="none" strike="noStrike" kern="0" cap="none" spc="0" normalizeH="0" baseline="0" noProof="0" dirty="0">
                <a:ln>
                  <a:noFill/>
                </a:ln>
                <a:solidFill>
                  <a:sysClr val="window" lastClr="FFFFFF"/>
                </a:solidFill>
                <a:effectLst/>
                <a:uLnTx/>
                <a:uFillTx/>
              </a:endParaRPr>
            </a:p>
          </p:txBody>
        </p:sp>
        <p:sp>
          <p:nvSpPr>
            <p:cNvPr id="15" name="Rectangle 14"/>
            <p:cNvSpPr/>
            <p:nvPr/>
          </p:nvSpPr>
          <p:spPr>
            <a:xfrm>
              <a:off x="4621801" y="4021529"/>
              <a:ext cx="1440820" cy="3957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Containers</a:t>
              </a:r>
              <a:endParaRPr kumimoji="0" lang="en-US" sz="1400" b="0" i="0" u="none" strike="noStrike" kern="0" cap="none" spc="0" normalizeH="0" baseline="0" noProof="0" dirty="0">
                <a:ln>
                  <a:noFill/>
                </a:ln>
                <a:solidFill>
                  <a:sysClr val="window" lastClr="FFFFFF"/>
                </a:solidFill>
                <a:effectLst/>
                <a:uLnTx/>
                <a:uFillTx/>
              </a:endParaRPr>
            </a:p>
          </p:txBody>
        </p:sp>
        <p:sp>
          <p:nvSpPr>
            <p:cNvPr id="16" name="Rectangle 15"/>
            <p:cNvSpPr/>
            <p:nvPr/>
          </p:nvSpPr>
          <p:spPr>
            <a:xfrm>
              <a:off x="2789813" y="4021529"/>
              <a:ext cx="1836080" cy="39575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cs typeface="Arial"/>
                </a:rPr>
                <a:t>Micro services</a:t>
              </a:r>
              <a:endParaRPr kumimoji="0" lang="en-US" sz="1400" b="0" i="0" u="none" strike="noStrike" kern="0" cap="none" spc="0" normalizeH="0" baseline="0" noProof="0" dirty="0">
                <a:ln>
                  <a:noFill/>
                </a:ln>
                <a:solidFill>
                  <a:sysClr val="window" lastClr="FFFFFF"/>
                </a:solidFill>
                <a:effectLst/>
                <a:uLnTx/>
                <a:uFillTx/>
              </a:endParaRPr>
            </a:p>
          </p:txBody>
        </p:sp>
        <p:pic>
          <p:nvPicPr>
            <p:cNvPr id="17" name="Picture 16"/>
            <p:cNvPicPr>
              <a:picLocks noChangeAspect="1"/>
            </p:cNvPicPr>
            <p:nvPr/>
          </p:nvPicPr>
          <p:blipFill>
            <a:blip r:embed="rId6"/>
            <a:stretch>
              <a:fillRect/>
            </a:stretch>
          </p:blipFill>
          <p:spPr>
            <a:xfrm>
              <a:off x="4851061" y="3365884"/>
              <a:ext cx="1043278" cy="587647"/>
            </a:xfrm>
            <a:prstGeom prst="rect">
              <a:avLst/>
            </a:prstGeom>
          </p:spPr>
        </p:pic>
        <p:pic>
          <p:nvPicPr>
            <p:cNvPr id="18" name="Picture 17"/>
            <p:cNvPicPr>
              <a:picLocks noChangeAspect="1"/>
            </p:cNvPicPr>
            <p:nvPr/>
          </p:nvPicPr>
          <p:blipFill>
            <a:blip r:embed="rId7"/>
            <a:stretch>
              <a:fillRect/>
            </a:stretch>
          </p:blipFill>
          <p:spPr>
            <a:xfrm>
              <a:off x="5056532" y="1347590"/>
              <a:ext cx="710587" cy="678932"/>
            </a:xfrm>
            <a:prstGeom prst="rect">
              <a:avLst/>
            </a:prstGeom>
          </p:spPr>
        </p:pic>
        <p:pic>
          <p:nvPicPr>
            <p:cNvPr id="19" name="Picture 18"/>
            <p:cNvPicPr>
              <a:picLocks noChangeAspect="1"/>
            </p:cNvPicPr>
            <p:nvPr/>
          </p:nvPicPr>
          <p:blipFill>
            <a:blip r:embed="rId8"/>
            <a:stretch>
              <a:fillRect/>
            </a:stretch>
          </p:blipFill>
          <p:spPr>
            <a:xfrm>
              <a:off x="3135068" y="1422835"/>
              <a:ext cx="1123932" cy="547723"/>
            </a:xfrm>
            <a:prstGeom prst="rect">
              <a:avLst/>
            </a:prstGeom>
          </p:spPr>
        </p:pic>
        <p:pic>
          <p:nvPicPr>
            <p:cNvPr id="20" name="Picture 19"/>
            <p:cNvPicPr>
              <a:picLocks noChangeAspect="1"/>
            </p:cNvPicPr>
            <p:nvPr/>
          </p:nvPicPr>
          <p:blipFill>
            <a:blip r:embed="rId9"/>
            <a:stretch>
              <a:fillRect/>
            </a:stretch>
          </p:blipFill>
          <p:spPr>
            <a:xfrm>
              <a:off x="3207625" y="3328832"/>
              <a:ext cx="1011646" cy="652879"/>
            </a:xfrm>
            <a:prstGeom prst="rect">
              <a:avLst/>
            </a:prstGeom>
          </p:spPr>
        </p:pic>
      </p:grpSp>
    </p:spTree>
    <p:extLst>
      <p:ext uri="{BB962C8B-B14F-4D97-AF65-F5344CB8AC3E}">
        <p14:creationId xmlns:p14="http://schemas.microsoft.com/office/powerpoint/2010/main" val="19846226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5790993" cy="585514"/>
          </a:xfrm>
        </p:spPr>
        <p:txBody>
          <a:bodyPr/>
          <a:lstStyle/>
          <a:p>
            <a:pPr algn="l"/>
            <a:r>
              <a:rPr lang="en-US" sz="2400" dirty="0" smtClean="0">
                <a:solidFill>
                  <a:srgbClr val="F5F5F5"/>
                </a:solidFill>
              </a:rPr>
              <a:t>How do Service fit into that model?</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Freeform 16"/>
          <p:cNvSpPr>
            <a:spLocks/>
          </p:cNvSpPr>
          <p:nvPr/>
        </p:nvSpPr>
        <p:spPr bwMode="gray">
          <a:xfrm>
            <a:off x="3993663" y="249283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7" name="Text Box 29"/>
          <p:cNvSpPr txBox="1">
            <a:spLocks noChangeArrowheads="1"/>
          </p:cNvSpPr>
          <p:nvPr/>
        </p:nvSpPr>
        <p:spPr bwMode="gray">
          <a:xfrm>
            <a:off x="4808482" y="3482137"/>
            <a:ext cx="1366847"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Spring </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Cloud</a:t>
            </a:r>
          </a:p>
          <a:p>
            <a:pPr marL="0" marR="0" lvl="0" indent="0" algn="ctr" defTabSz="914400" eaLnBrk="1" fontAlgn="auto" latinLnBrk="0" hangingPunct="1">
              <a:lnSpc>
                <a:spcPct val="85000"/>
              </a:lnSpc>
              <a:spcBef>
                <a:spcPts val="0"/>
              </a:spcBef>
              <a:spcAft>
                <a:spcPts val="0"/>
              </a:spcAft>
              <a:buClrTx/>
              <a:buSzTx/>
              <a:buFontTx/>
              <a:buNone/>
              <a:tabLst/>
              <a:defRPr/>
            </a:pPr>
            <a:r>
              <a:rPr lang="en-US" dirty="0" smtClean="0">
                <a:solidFill>
                  <a:srgbClr val="FFFFFF"/>
                </a:solidFill>
                <a:uFillTx/>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8" name="Freeform 62"/>
          <p:cNvSpPr>
            <a:spLocks/>
          </p:cNvSpPr>
          <p:nvPr/>
        </p:nvSpPr>
        <p:spPr bwMode="gray">
          <a:xfrm flipH="1">
            <a:off x="2776885" y="249283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9" name="Freeform 63"/>
          <p:cNvSpPr>
            <a:spLocks/>
          </p:cNvSpPr>
          <p:nvPr/>
        </p:nvSpPr>
        <p:spPr bwMode="gray">
          <a:xfrm flipV="1">
            <a:off x="3993663" y="120715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1" name="Freeform 64"/>
          <p:cNvSpPr>
            <a:spLocks/>
          </p:cNvSpPr>
          <p:nvPr/>
        </p:nvSpPr>
        <p:spPr bwMode="gray">
          <a:xfrm flipH="1" flipV="1">
            <a:off x="2763237" y="1207150"/>
            <a:ext cx="2186742" cy="2186742"/>
          </a:xfrm>
          <a:custGeom>
            <a:avLst/>
            <a:gdLst>
              <a:gd name="T0" fmla="*/ 0 w 75"/>
              <a:gd name="T1" fmla="*/ 2147483647 h 75"/>
              <a:gd name="T2" fmla="*/ 0 w 75"/>
              <a:gd name="T3" fmla="*/ 0 h 75"/>
              <a:gd name="T4" fmla="*/ 2147483647 w 75"/>
              <a:gd name="T5" fmla="*/ 0 h 75"/>
              <a:gd name="T6" fmla="*/ 2147483647 w 75"/>
              <a:gd name="T7" fmla="*/ 2147483647 h 75"/>
              <a:gd name="T8" fmla="*/ 2147483647 w 75"/>
              <a:gd name="T9" fmla="*/ 2147483647 h 75"/>
              <a:gd name="T10" fmla="*/ 0 w 75"/>
              <a:gd name="T11" fmla="*/ 2147483647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solidFill>
            <a:srgbClr val="008881">
              <a:alpha val="70000"/>
            </a:srgbClr>
          </a:solidFill>
          <a:ln w="19050">
            <a:solidFill>
              <a:srgbClr val="FFFFFF"/>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nvGrpSpPr>
          <p:cNvPr id="12" name="Group 69"/>
          <p:cNvGrpSpPr>
            <a:grpSpLocks/>
          </p:cNvGrpSpPr>
          <p:nvPr/>
        </p:nvGrpSpPr>
        <p:grpSpPr bwMode="auto">
          <a:xfrm>
            <a:off x="2771174" y="1207151"/>
            <a:ext cx="3409145" cy="3473351"/>
            <a:chOff x="-199" y="1185"/>
            <a:chExt cx="2761" cy="2813"/>
          </a:xfrm>
        </p:grpSpPr>
        <p:sp>
          <p:nvSpPr>
            <p:cNvPr id="13" name="Freeform 65"/>
            <p:cNvSpPr>
              <a:spLocks/>
            </p:cNvSpPr>
            <p:nvPr/>
          </p:nvSpPr>
          <p:spPr bwMode="gray">
            <a:xfrm>
              <a:off x="791" y="2227"/>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4" name="Freeform 66"/>
            <p:cNvSpPr>
              <a:spLocks/>
            </p:cNvSpPr>
            <p:nvPr/>
          </p:nvSpPr>
          <p:spPr bwMode="gray">
            <a:xfrm flipH="1">
              <a:off x="-199" y="2227"/>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5" name="Freeform 67"/>
            <p:cNvSpPr>
              <a:spLocks/>
            </p:cNvSpPr>
            <p:nvPr/>
          </p:nvSpPr>
          <p:spPr bwMode="gray">
            <a:xfrm flipV="1">
              <a:off x="791" y="1185"/>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sp>
          <p:nvSpPr>
            <p:cNvPr id="16" name="Freeform 68"/>
            <p:cNvSpPr>
              <a:spLocks/>
            </p:cNvSpPr>
            <p:nvPr/>
          </p:nvSpPr>
          <p:spPr bwMode="gray">
            <a:xfrm flipH="1" flipV="1">
              <a:off x="-199" y="1185"/>
              <a:ext cx="1771" cy="1771"/>
            </a:xfrm>
            <a:custGeom>
              <a:avLst/>
              <a:gdLst>
                <a:gd name="T0" fmla="*/ 0 w 75"/>
                <a:gd name="T1" fmla="*/ 21181 h 75"/>
                <a:gd name="T2" fmla="*/ 0 w 75"/>
                <a:gd name="T3" fmla="*/ 0 h 75"/>
                <a:gd name="T4" fmla="*/ 21181 w 75"/>
                <a:gd name="T5" fmla="*/ 0 h 75"/>
                <a:gd name="T6" fmla="*/ 41819 w 75"/>
                <a:gd name="T7" fmla="*/ 21181 h 75"/>
                <a:gd name="T8" fmla="*/ 21181 w 75"/>
                <a:gd name="T9" fmla="*/ 41819 h 75"/>
                <a:gd name="T10" fmla="*/ 0 w 75"/>
                <a:gd name="T11" fmla="*/ 21181 h 75"/>
                <a:gd name="T12" fmla="*/ 0 60000 65536"/>
                <a:gd name="T13" fmla="*/ 0 60000 65536"/>
                <a:gd name="T14" fmla="*/ 0 60000 65536"/>
                <a:gd name="T15" fmla="*/ 0 60000 65536"/>
                <a:gd name="T16" fmla="*/ 0 60000 65536"/>
                <a:gd name="T17" fmla="*/ 0 60000 65536"/>
                <a:gd name="T18" fmla="*/ 0 w 75"/>
                <a:gd name="T19" fmla="*/ 0 h 75"/>
                <a:gd name="T20" fmla="*/ 75 w 75"/>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75" h="75">
                  <a:moveTo>
                    <a:pt x="0" y="38"/>
                  </a:moveTo>
                  <a:cubicBezTo>
                    <a:pt x="0" y="28"/>
                    <a:pt x="0" y="0"/>
                    <a:pt x="0" y="0"/>
                  </a:cubicBezTo>
                  <a:cubicBezTo>
                    <a:pt x="0" y="0"/>
                    <a:pt x="27" y="0"/>
                    <a:pt x="38" y="0"/>
                  </a:cubicBezTo>
                  <a:cubicBezTo>
                    <a:pt x="58" y="0"/>
                    <a:pt x="75" y="17"/>
                    <a:pt x="75" y="38"/>
                  </a:cubicBezTo>
                  <a:cubicBezTo>
                    <a:pt x="75" y="59"/>
                    <a:pt x="58" y="75"/>
                    <a:pt x="38" y="75"/>
                  </a:cubicBezTo>
                  <a:cubicBezTo>
                    <a:pt x="17" y="75"/>
                    <a:pt x="0" y="59"/>
                    <a:pt x="0" y="38"/>
                  </a:cubicBezTo>
                  <a:close/>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endParaRPr>
            </a:p>
          </p:txBody>
        </p:sp>
      </p:grpSp>
      <p:sp>
        <p:nvSpPr>
          <p:cNvPr id="17" name="Text Box 29"/>
          <p:cNvSpPr txBox="1">
            <a:spLocks noChangeArrowheads="1"/>
          </p:cNvSpPr>
          <p:nvPr/>
        </p:nvSpPr>
        <p:spPr bwMode="gray">
          <a:xfrm>
            <a:off x="2970538" y="1770733"/>
            <a:ext cx="1243393" cy="51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BDS</a:t>
            </a:r>
          </a:p>
          <a:p>
            <a:pPr marL="0" marR="0" lvl="0" indent="0" algn="ctr" defTabSz="914400" eaLnBrk="1" fontAlgn="auto" latinLnBrk="0" hangingPunct="1">
              <a:lnSpc>
                <a:spcPct val="85000"/>
              </a:lnSpc>
              <a:spcBef>
                <a:spcPts val="0"/>
              </a:spcBef>
              <a:spcAft>
                <a:spcPts val="0"/>
              </a:spcAft>
              <a:buClrTx/>
              <a:buSzTx/>
              <a:buFontTx/>
              <a:buNone/>
              <a:tabLst/>
              <a:defRPr/>
            </a:pPr>
            <a:r>
              <a:rPr lang="en-US" kern="0" dirty="0" smtClean="0">
                <a:solidFill>
                  <a:srgbClr val="FFFFFF"/>
                </a:solidFill>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18" name="Text Box 29"/>
          <p:cNvSpPr txBox="1">
            <a:spLocks noChangeArrowheads="1"/>
          </p:cNvSpPr>
          <p:nvPr/>
        </p:nvSpPr>
        <p:spPr bwMode="gray">
          <a:xfrm>
            <a:off x="4916972" y="1820116"/>
            <a:ext cx="1243393"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Pivotal</a:t>
            </a:r>
            <a:endParaRPr lang="en-US" dirty="0">
              <a:solidFill>
                <a:srgbClr val="FFFFFF"/>
              </a:solidFill>
              <a:uFillTx/>
            </a:endParaRPr>
          </a:p>
          <a:p>
            <a:pPr marL="0" marR="0" lvl="0" indent="0" algn="ctr" defTabSz="914400" eaLnBrk="1" fontAlgn="auto" latinLnBrk="0" hangingPunct="1">
              <a:lnSpc>
                <a:spcPct val="85000"/>
              </a:lnSpc>
              <a:spcBef>
                <a:spcPts val="0"/>
              </a:spcBef>
              <a:spcAft>
                <a:spcPts val="0"/>
              </a:spcAft>
              <a:buClrTx/>
              <a:buSzTx/>
              <a:buFontTx/>
              <a:buNone/>
              <a:tabLst/>
              <a:defRPr/>
            </a:pPr>
            <a:r>
              <a:rPr lang="en-US" dirty="0" smtClean="0">
                <a:solidFill>
                  <a:srgbClr val="FFFFFF"/>
                </a:solidFill>
                <a:uFillTx/>
              </a:rPr>
              <a:t>Labs</a:t>
            </a:r>
          </a:p>
          <a:p>
            <a:pPr marL="0" marR="0" lvl="0" indent="0" algn="ctr" defTabSz="914400" eaLnBrk="1" fontAlgn="auto" latinLnBrk="0" hangingPunct="1">
              <a:lnSpc>
                <a:spcPct val="85000"/>
              </a:lnSpc>
              <a:spcBef>
                <a:spcPts val="0"/>
              </a:spcBef>
              <a:spcAft>
                <a:spcPts val="0"/>
              </a:spcAft>
              <a:buClrTx/>
              <a:buSzTx/>
              <a:buFontTx/>
              <a:buNone/>
              <a:tabLst/>
              <a:defRPr/>
            </a:pP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19" name="Text Box 29"/>
          <p:cNvSpPr txBox="1">
            <a:spLocks noChangeArrowheads="1"/>
          </p:cNvSpPr>
          <p:nvPr/>
        </p:nvSpPr>
        <p:spPr bwMode="gray">
          <a:xfrm>
            <a:off x="2970537" y="3565570"/>
            <a:ext cx="1243393"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PCF </a:t>
            </a:r>
          </a:p>
          <a:p>
            <a:pPr marL="0" marR="0" lvl="0" indent="0" algn="ctr" defTabSz="914400" eaLnBrk="1" fontAlgn="auto" latinLnBrk="0" hangingPunct="1">
              <a:lnSpc>
                <a:spcPct val="85000"/>
              </a:lnSpc>
              <a:spcBef>
                <a:spcPts val="0"/>
              </a:spcBef>
              <a:spcAft>
                <a:spcPts val="0"/>
              </a:spcAft>
              <a:buClrTx/>
              <a:buSzTx/>
              <a:buFontTx/>
              <a:buNone/>
              <a:tabLst/>
              <a:defRPr/>
            </a:pPr>
            <a:r>
              <a:rPr kumimoji="0" lang="en-US" b="0" i="0" u="none" strike="noStrike" kern="0" cap="none" spc="0" normalizeH="0" baseline="0" noProof="0" dirty="0" smtClean="0">
                <a:ln>
                  <a:noFill/>
                </a:ln>
                <a:solidFill>
                  <a:srgbClr val="FFFFFF"/>
                </a:solidFill>
                <a:effectLst/>
                <a:uLnTx/>
                <a:uFillTx/>
                <a:latin typeface="Arial" charset="0"/>
                <a:cs typeface="Arial Unicode MS" charset="0"/>
              </a:rPr>
              <a:t>Mobile</a:t>
            </a:r>
          </a:p>
          <a:p>
            <a:pPr marL="0" marR="0" lvl="0" indent="0" algn="ctr" defTabSz="914400" eaLnBrk="1" fontAlgn="auto" latinLnBrk="0" hangingPunct="1">
              <a:lnSpc>
                <a:spcPct val="85000"/>
              </a:lnSpc>
              <a:spcBef>
                <a:spcPts val="0"/>
              </a:spcBef>
              <a:spcAft>
                <a:spcPts val="0"/>
              </a:spcAft>
              <a:buClrTx/>
              <a:buSzTx/>
              <a:buFontTx/>
              <a:buNone/>
              <a:tabLst/>
              <a:defRPr/>
            </a:pPr>
            <a:r>
              <a:rPr lang="en-US" kern="0" dirty="0" smtClean="0">
                <a:solidFill>
                  <a:srgbClr val="FFFFFF"/>
                </a:solidFill>
              </a:rPr>
              <a:t>Services</a:t>
            </a:r>
            <a:endParaRPr kumimoji="0" lang="en-US" b="0" i="0" u="none" strike="noStrike" kern="0" cap="none" spc="0" normalizeH="0" baseline="0" noProof="0" dirty="0" smtClean="0">
              <a:ln>
                <a:noFill/>
              </a:ln>
              <a:solidFill>
                <a:srgbClr val="FFFFFF"/>
              </a:solidFill>
              <a:effectLst/>
              <a:uLnTx/>
              <a:uFillTx/>
              <a:latin typeface="Arial" charset="0"/>
              <a:cs typeface="Arial Unicode MS" charset="0"/>
            </a:endParaRPr>
          </a:p>
        </p:txBody>
      </p:sp>
      <p:sp>
        <p:nvSpPr>
          <p:cNvPr id="20" name="Text Box 29"/>
          <p:cNvSpPr txBox="1">
            <a:spLocks noChangeArrowheads="1"/>
          </p:cNvSpPr>
          <p:nvPr/>
        </p:nvSpPr>
        <p:spPr bwMode="gray">
          <a:xfrm>
            <a:off x="3841980" y="2646247"/>
            <a:ext cx="1271775" cy="64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charset="0"/>
                <a:cs typeface="Arial Unicode MS" charset="0"/>
              </a:defRPr>
            </a:lvl1pPr>
            <a:lvl2pPr marL="742950" indent="-285750" eaLnBrk="0" hangingPunct="0">
              <a:defRPr sz="1600">
                <a:solidFill>
                  <a:schemeClr val="tx1"/>
                </a:solidFill>
                <a:latin typeface="Arial" charset="0"/>
                <a:cs typeface="Arial Unicode MS" charset="0"/>
              </a:defRPr>
            </a:lvl2pPr>
            <a:lvl3pPr marL="1143000" indent="-228600" eaLnBrk="0" hangingPunct="0">
              <a:defRPr sz="1600">
                <a:solidFill>
                  <a:schemeClr val="tx1"/>
                </a:solidFill>
                <a:latin typeface="Arial" charset="0"/>
                <a:cs typeface="Arial Unicode MS" charset="0"/>
              </a:defRPr>
            </a:lvl3pPr>
            <a:lvl4pPr marL="1600200" indent="-228600" eaLnBrk="0" hangingPunct="0">
              <a:defRPr sz="1600">
                <a:solidFill>
                  <a:schemeClr val="tx1"/>
                </a:solidFill>
                <a:latin typeface="Arial" charset="0"/>
                <a:cs typeface="Arial Unicode MS" charset="0"/>
              </a:defRPr>
            </a:lvl4pPr>
            <a:lvl5pPr marL="2057400" indent="-228600" eaLnBrk="0" hangingPunct="0">
              <a:defRPr sz="1600">
                <a:solidFill>
                  <a:schemeClr val="tx1"/>
                </a:solidFill>
                <a:latin typeface="Arial" charset="0"/>
                <a:cs typeface="Arial Unicode MS" charset="0"/>
              </a:defRPr>
            </a:lvl5pPr>
            <a:lvl6pPr marL="2514600" indent="-228600" algn="ctr" eaLnBrk="0" fontAlgn="base" hangingPunct="0">
              <a:spcBef>
                <a:spcPct val="0"/>
              </a:spcBef>
              <a:spcAft>
                <a:spcPct val="0"/>
              </a:spcAft>
              <a:defRPr sz="1600">
                <a:solidFill>
                  <a:schemeClr val="tx1"/>
                </a:solidFill>
                <a:latin typeface="Arial" charset="0"/>
                <a:cs typeface="Arial Unicode MS" charset="0"/>
              </a:defRPr>
            </a:lvl6pPr>
            <a:lvl7pPr marL="2971800" indent="-228600" algn="ctr" eaLnBrk="0" fontAlgn="base" hangingPunct="0">
              <a:spcBef>
                <a:spcPct val="0"/>
              </a:spcBef>
              <a:spcAft>
                <a:spcPct val="0"/>
              </a:spcAft>
              <a:defRPr sz="1600">
                <a:solidFill>
                  <a:schemeClr val="tx1"/>
                </a:solidFill>
                <a:latin typeface="Arial" charset="0"/>
                <a:cs typeface="Arial Unicode MS" charset="0"/>
              </a:defRPr>
            </a:lvl7pPr>
            <a:lvl8pPr marL="3429000" indent="-228600" algn="ctr" eaLnBrk="0" fontAlgn="base" hangingPunct="0">
              <a:spcBef>
                <a:spcPct val="0"/>
              </a:spcBef>
              <a:spcAft>
                <a:spcPct val="0"/>
              </a:spcAft>
              <a:defRPr sz="1600">
                <a:solidFill>
                  <a:schemeClr val="tx1"/>
                </a:solidFill>
                <a:latin typeface="Arial" charset="0"/>
                <a:cs typeface="Arial Unicode MS" charset="0"/>
              </a:defRPr>
            </a:lvl8pPr>
            <a:lvl9pPr marL="3886200" indent="-228600" algn="ctr" eaLnBrk="0" fontAlgn="base" hangingPunct="0">
              <a:spcBef>
                <a:spcPct val="0"/>
              </a:spcBef>
              <a:spcAft>
                <a:spcPct val="0"/>
              </a:spcAft>
              <a:defRPr sz="1600">
                <a:solidFill>
                  <a:schemeClr val="tx1"/>
                </a:solidFill>
                <a:latin typeface="Arial" charset="0"/>
                <a:cs typeface="Arial Unicode MS" charset="0"/>
              </a:defRPr>
            </a:lvl9pPr>
          </a:lstStyle>
          <a:p>
            <a:pPr marL="0" marR="0" lvl="0" indent="0" algn="ctr" defTabSz="914400" eaLnBrk="1" fontAlgn="auto" latinLnBrk="0" hangingPunct="1">
              <a:lnSpc>
                <a:spcPct val="85000"/>
              </a:lnSpc>
              <a:spcBef>
                <a:spcPts val="0"/>
              </a:spcBef>
              <a:spcAft>
                <a:spcPts val="0"/>
              </a:spcAft>
              <a:buClrTx/>
              <a:buSzTx/>
              <a:buFontTx/>
              <a:buNone/>
              <a:tabLst/>
              <a:defRPr/>
            </a:pPr>
            <a:r>
              <a:rPr lang="en-US" sz="1400" kern="0" dirty="0" smtClean="0">
                <a:solidFill>
                  <a:srgbClr val="FFFFFF"/>
                </a:solidFill>
                <a:latin typeface="FreightSans Pro Medium"/>
                <a:cs typeface="FreightSans Pro Medium"/>
              </a:rPr>
              <a:t>Pivotal  Cloud Foundry</a:t>
            </a:r>
            <a:endParaRPr kumimoji="0" lang="en-US" sz="1400" i="0" u="none" strike="noStrike" kern="0" cap="none" spc="0" normalizeH="0" baseline="0" noProof="0" dirty="0" smtClean="0">
              <a:ln>
                <a:noFill/>
              </a:ln>
              <a:solidFill>
                <a:srgbClr val="FFFFFF"/>
              </a:solidFill>
              <a:effectLst/>
              <a:uLnTx/>
              <a:uFillTx/>
              <a:latin typeface="FreightSans Pro Medium"/>
              <a:cs typeface="FreightSans Pro Medium"/>
            </a:endParaRPr>
          </a:p>
        </p:txBody>
      </p:sp>
      <p:grpSp>
        <p:nvGrpSpPr>
          <p:cNvPr id="21" name="Group 20"/>
          <p:cNvGrpSpPr/>
          <p:nvPr/>
        </p:nvGrpSpPr>
        <p:grpSpPr>
          <a:xfrm>
            <a:off x="242738" y="1413714"/>
            <a:ext cx="8267805" cy="3172735"/>
            <a:chOff x="242738" y="1128594"/>
            <a:chExt cx="8267805" cy="3172735"/>
          </a:xfrm>
        </p:grpSpPr>
        <p:cxnSp>
          <p:nvCxnSpPr>
            <p:cNvPr id="22" name="Straight Connector 21"/>
            <p:cNvCxnSpPr>
              <a:endCxn id="19" idx="1"/>
            </p:cNvCxnSpPr>
            <p:nvPr/>
          </p:nvCxnSpPr>
          <p:spPr>
            <a:xfrm flipV="1">
              <a:off x="2009775" y="3925669"/>
              <a:ext cx="960762" cy="255454"/>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3" name="TextBox 22"/>
            <p:cNvSpPr txBox="1"/>
            <p:nvPr/>
          </p:nvSpPr>
          <p:spPr>
            <a:xfrm>
              <a:off x="242738" y="3770678"/>
              <a:ext cx="2320389"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Cloud Native </a:t>
              </a:r>
            </a:p>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Mobile Services</a:t>
              </a:r>
            </a:p>
          </p:txBody>
        </p:sp>
        <p:sp>
          <p:nvSpPr>
            <p:cNvPr id="24" name="TextBox 23"/>
            <p:cNvSpPr txBox="1"/>
            <p:nvPr/>
          </p:nvSpPr>
          <p:spPr>
            <a:xfrm>
              <a:off x="6376542" y="3839666"/>
              <a:ext cx="1989759"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rtl="0" latinLnBrk="1" hangingPunct="0"/>
              <a:r>
                <a:rPr lang="en-US" sz="1200" b="1" dirty="0" smtClean="0">
                  <a:solidFill>
                    <a:srgbClr val="008881"/>
                  </a:solidFill>
                </a:rPr>
                <a:t>Cloud Native </a:t>
              </a:r>
            </a:p>
            <a:p>
              <a:pPr algn="ctr" rtl="0" latinLnBrk="1" hangingPunct="0"/>
              <a:r>
                <a:rPr lang="en-US" sz="1200" b="1" dirty="0" smtClean="0">
                  <a:solidFill>
                    <a:srgbClr val="008881"/>
                  </a:solidFill>
                </a:rPr>
                <a:t>Application Framework</a:t>
              </a:r>
            </a:p>
          </p:txBody>
        </p:sp>
        <p:cxnSp>
          <p:nvCxnSpPr>
            <p:cNvPr id="25" name="Straight Connector 24"/>
            <p:cNvCxnSpPr/>
            <p:nvPr/>
          </p:nvCxnSpPr>
          <p:spPr>
            <a:xfrm>
              <a:off x="5948223" y="3662042"/>
              <a:ext cx="796813" cy="339468"/>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6" name="TextBox 25"/>
            <p:cNvSpPr txBox="1"/>
            <p:nvPr/>
          </p:nvSpPr>
          <p:spPr>
            <a:xfrm>
              <a:off x="6446978" y="1128594"/>
              <a:ext cx="2063565"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Professional Services  for Agile, CI/CD</a:t>
              </a:r>
            </a:p>
          </p:txBody>
        </p:sp>
        <p:cxnSp>
          <p:nvCxnSpPr>
            <p:cNvPr id="27" name="Straight Connector 26"/>
            <p:cNvCxnSpPr/>
            <p:nvPr/>
          </p:nvCxnSpPr>
          <p:spPr>
            <a:xfrm flipV="1">
              <a:off x="5957625" y="1493861"/>
              <a:ext cx="787411" cy="48839"/>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sp>
          <p:nvSpPr>
            <p:cNvPr id="28" name="TextBox 27"/>
            <p:cNvSpPr txBox="1"/>
            <p:nvPr/>
          </p:nvSpPr>
          <p:spPr>
            <a:xfrm>
              <a:off x="848293" y="1347686"/>
              <a:ext cx="1563708"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Cloud Native</a:t>
              </a:r>
            </a:p>
            <a:p>
              <a:pPr marL="0" marR="0" indent="0" algn="ctr" defTabSz="914400" rtl="0" fontAlgn="auto" latinLnBrk="1" hangingPunct="0">
                <a:lnSpc>
                  <a:spcPct val="100000"/>
                </a:lnSpc>
                <a:spcBef>
                  <a:spcPts val="0"/>
                </a:spcBef>
                <a:spcAft>
                  <a:spcPts val="0"/>
                </a:spcAft>
                <a:buClrTx/>
                <a:buSzTx/>
                <a:buFontTx/>
                <a:buNone/>
                <a:tabLst/>
              </a:pPr>
              <a:r>
                <a:rPr lang="en-US" sz="1200" b="1" dirty="0" smtClean="0">
                  <a:solidFill>
                    <a:srgbClr val="008881"/>
                  </a:solidFill>
                </a:rPr>
                <a:t>Data Services</a:t>
              </a:r>
            </a:p>
          </p:txBody>
        </p:sp>
        <p:cxnSp>
          <p:nvCxnSpPr>
            <p:cNvPr id="29" name="Straight Connector 28"/>
            <p:cNvCxnSpPr/>
            <p:nvPr/>
          </p:nvCxnSpPr>
          <p:spPr>
            <a:xfrm>
              <a:off x="2245360" y="1554480"/>
              <a:ext cx="725178" cy="41175"/>
            </a:xfrm>
            <a:prstGeom prst="line">
              <a:avLst/>
            </a:prstGeom>
            <a:noFill/>
            <a:ln w="25400" cap="flat">
              <a:solidFill>
                <a:srgbClr val="33928A"/>
              </a:solidFill>
              <a:prstDash val="solid"/>
              <a:round/>
            </a:ln>
            <a:effectLst>
              <a:outerShdw blurRad="38100" dist="20000" dir="5400000" rotWithShape="0">
                <a:srgbClr val="000000">
                  <a:alpha val="38000"/>
                </a:srgbClr>
              </a:outerShdw>
            </a:effectLst>
          </p:spPr>
          <p:style>
            <a:lnRef idx="0">
              <a:scrgbClr r="0" g="0" b="0"/>
            </a:lnRef>
            <a:fillRef idx="0">
              <a:scrgbClr r="0" g="0" b="0"/>
            </a:fillRef>
            <a:effectRef idx="0">
              <a:scrgbClr r="0" g="0" b="0"/>
            </a:effectRef>
            <a:fontRef idx="none"/>
          </p:style>
        </p:cxnSp>
      </p:grpSp>
    </p:spTree>
    <p:extLst>
      <p:ext uri="{BB962C8B-B14F-4D97-AF65-F5344CB8AC3E}">
        <p14:creationId xmlns:p14="http://schemas.microsoft.com/office/powerpoint/2010/main" val="3041424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43763144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375009454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56842325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documentManagement/types"/>
    <ds:schemaRef ds:uri="http://purl.org/dc/terms/"/>
    <ds:schemaRef ds:uri="http://schemas.microsoft.com/sharepoint/v3/field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Pivotal_Dark_Template.potx</Template>
  <TotalTime>16561</TotalTime>
  <Words>1138</Words>
  <Application>Microsoft Macintosh PowerPoint</Application>
  <PresentationFormat>On-screen Show (16:9)</PresentationFormat>
  <Paragraphs>242</Paragraphs>
  <Slides>24</Slides>
  <Notes>18</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Pivotal_Dark_Template</vt:lpstr>
      <vt:lpstr>PowerPoint Presentation</vt:lpstr>
      <vt:lpstr>PowerPoint Presentation</vt:lpstr>
      <vt:lpstr>AGENDA</vt:lpstr>
      <vt:lpstr>Productivity: Developer spend too much time waiting</vt:lpstr>
      <vt:lpstr>Enter Cloud Native</vt:lpstr>
      <vt:lpstr>How do Service fit into that model?</vt:lpstr>
      <vt:lpstr>What is a Service?</vt:lpstr>
      <vt:lpstr>2 types of Services</vt:lpstr>
      <vt:lpstr>Managed Services</vt:lpstr>
      <vt:lpstr>Pivotal Cloud Foundry Service</vt:lpstr>
      <vt:lpstr>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Example: Service Creation &amp; Binding</vt:lpstr>
      <vt:lpstr>The magic is in Spring Cloud</vt:lpstr>
      <vt:lpstr>Spring Cloud Connectors modules</vt:lpstr>
      <vt:lpstr>User-Provided Service</vt:lpstr>
      <vt:lpstr>Q&amp;A</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Matt Gunter</cp:lastModifiedBy>
  <cp:revision>520</cp:revision>
  <dcterms:created xsi:type="dcterms:W3CDTF">2010-04-12T23:12:02Z</dcterms:created>
  <dcterms:modified xsi:type="dcterms:W3CDTF">2016-08-22T23:32:13Z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